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27.xml" ContentType="application/vnd.openxmlformats-officedocument.presentationml.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Lst>
  <p:notesMasterIdLst>
    <p:notesMasterId r:id="rId33"/>
  </p:notesMasterIdLst>
  <p:sldIdLst>
    <p:sldId id="481" r:id="rId5"/>
    <p:sldId id="482" r:id="rId6"/>
    <p:sldId id="483" r:id="rId7"/>
    <p:sldId id="484" r:id="rId8"/>
    <p:sldId id="485" r:id="rId9"/>
    <p:sldId id="486" r:id="rId10"/>
    <p:sldId id="487" r:id="rId11"/>
    <p:sldId id="488" r:id="rId12"/>
    <p:sldId id="489" r:id="rId13"/>
    <p:sldId id="490" r:id="rId14"/>
    <p:sldId id="491" r:id="rId15"/>
    <p:sldId id="492" r:id="rId16"/>
    <p:sldId id="493" r:id="rId17"/>
    <p:sldId id="494" r:id="rId18"/>
    <p:sldId id="495" r:id="rId19"/>
    <p:sldId id="496" r:id="rId20"/>
    <p:sldId id="497" r:id="rId21"/>
    <p:sldId id="498" r:id="rId22"/>
    <p:sldId id="502" r:id="rId23"/>
    <p:sldId id="501" r:id="rId24"/>
    <p:sldId id="503" r:id="rId25"/>
    <p:sldId id="504" r:id="rId26"/>
    <p:sldId id="505" r:id="rId27"/>
    <p:sldId id="506" r:id="rId28"/>
    <p:sldId id="507" r:id="rId29"/>
    <p:sldId id="508" r:id="rId30"/>
    <p:sldId id="509" r:id="rId31"/>
    <p:sldId id="369" r:id="rId32"/>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50D73-C3DD-4C40-BE78-BCA3FD83DF34}" type="slidenum">
              <a:rPr lang="en-US">
                <a:solidFill>
                  <a:prstClr val="black"/>
                </a:solidFill>
              </a:rPr>
              <a:pPr/>
              <a:t>10</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solidFill>
                  <a:prstClr val="black"/>
                </a:solidFill>
              </a:rPr>
              <a:pPr/>
              <a:t>11</a:t>
            </a:fld>
            <a:endParaRPr lang="en-US">
              <a:solidFill>
                <a:prstClr val="black"/>
              </a:solidFill>
            </a:endParaRPr>
          </a:p>
        </p:txBody>
      </p:sp>
      <p:sp>
        <p:nvSpPr>
          <p:cNvPr id="711682"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6ECBFE-5221-CC42-94F4-199B639445A2}" type="slidenum">
              <a:rPr lang="en-US">
                <a:solidFill>
                  <a:prstClr val="black"/>
                </a:solidFill>
              </a:rPr>
              <a:pPr/>
              <a:t>12</a:t>
            </a:fld>
            <a:endParaRPr lang="en-US">
              <a:solidFill>
                <a:prstClr val="black"/>
              </a:solidFill>
            </a:endParaRPr>
          </a:p>
        </p:txBody>
      </p:sp>
      <p:sp>
        <p:nvSpPr>
          <p:cNvPr id="713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3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3336F-0852-5D4E-9BEC-11B8A66FDE80}" type="slidenum">
              <a:rPr lang="en-US">
                <a:solidFill>
                  <a:prstClr val="black"/>
                </a:solidFill>
              </a:rPr>
              <a:pPr/>
              <a:t>13</a:t>
            </a:fld>
            <a:endParaRPr lang="en-US">
              <a:solidFill>
                <a:prstClr val="black"/>
              </a:solidFill>
            </a:endParaRPr>
          </a:p>
        </p:txBody>
      </p:sp>
      <p:sp>
        <p:nvSpPr>
          <p:cNvPr id="765954"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65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5C05E-3676-2B41-A8CB-EA2ED033793F}" type="slidenum">
              <a:rPr lang="en-US">
                <a:solidFill>
                  <a:prstClr val="black"/>
                </a:solidFill>
              </a:rPr>
              <a:pPr/>
              <a:t>14</a:t>
            </a:fld>
            <a:endParaRPr lang="en-US">
              <a:solidFill>
                <a:prstClr val="black"/>
              </a:solidFill>
            </a:endParaRPr>
          </a:p>
        </p:txBody>
      </p:sp>
      <p:sp>
        <p:nvSpPr>
          <p:cNvPr id="768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8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DA453-ADB3-0542-BA8A-6BF3195C7D54}" type="slidenum">
              <a:rPr lang="en-US">
                <a:solidFill>
                  <a:prstClr val="black"/>
                </a:solidFill>
              </a:rPr>
              <a:pPr/>
              <a:t>15</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3EA82-5B0E-B640-8CAA-F2E543A67F93}" type="slidenum">
              <a:rPr lang="en-US">
                <a:solidFill>
                  <a:prstClr val="black"/>
                </a:solidFill>
              </a:rPr>
              <a:pPr/>
              <a:t>16</a:t>
            </a:fld>
            <a:endParaRPr lang="en-US">
              <a:solidFill>
                <a:prstClr val="black"/>
              </a:solidFill>
            </a:endParaRPr>
          </a:p>
        </p:txBody>
      </p:sp>
      <p:sp>
        <p:nvSpPr>
          <p:cNvPr id="731138" name="Rectangle 2"/>
          <p:cNvSpPr>
            <a:spLocks noGrp="1" noRot="1" noChangeAspect="1" noChangeArrowheads="1"/>
          </p:cNvSpPr>
          <p:nvPr>
            <p:ph type="sldImg"/>
          </p:nvPr>
        </p:nvSpPr>
        <p:spPr bwMode="auto">
          <a:xfrm>
            <a:off x="1504951" y="533400"/>
            <a:ext cx="6138333" cy="2590800"/>
          </a:xfrm>
          <a:prstGeom prst="rect">
            <a:avLst/>
          </a:prstGeom>
          <a:solidFill>
            <a:srgbClr val="FFFFFF"/>
          </a:solidFill>
          <a:ln>
            <a:solidFill>
              <a:srgbClr val="000000"/>
            </a:solidFill>
            <a:miter lim="800000"/>
            <a:headEnd/>
            <a:tailEnd/>
          </a:ln>
        </p:spPr>
      </p:sp>
      <p:sp>
        <p:nvSpPr>
          <p:cNvPr id="7311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FDCA1-D0EE-0D4A-B447-D93F5FB9105E}" type="slidenum">
              <a:rPr lang="en-US">
                <a:solidFill>
                  <a:prstClr val="black"/>
                </a:solidFill>
              </a:rPr>
              <a:pPr/>
              <a:t>17</a:t>
            </a:fld>
            <a:endParaRPr lang="en-US">
              <a:solidFill>
                <a:prstClr val="black"/>
              </a:solidFill>
            </a:endParaRPr>
          </a:p>
        </p:txBody>
      </p:sp>
      <p:sp>
        <p:nvSpPr>
          <p:cNvPr id="733186" name="Rectangle 2"/>
          <p:cNvSpPr>
            <a:spLocks noGrp="1" noRot="1" noChangeAspect="1" noChangeArrowheads="1"/>
          </p:cNvSpPr>
          <p:nvPr>
            <p:ph type="sldImg"/>
          </p:nvPr>
        </p:nvSpPr>
        <p:spPr bwMode="auto">
          <a:xfrm>
            <a:off x="1504951" y="533400"/>
            <a:ext cx="6138333" cy="2590800"/>
          </a:xfrm>
          <a:prstGeom prst="rect">
            <a:avLst/>
          </a:prstGeom>
          <a:solidFill>
            <a:srgbClr val="FFFFFF"/>
          </a:solidFill>
          <a:ln>
            <a:solidFill>
              <a:srgbClr val="000000"/>
            </a:solidFill>
            <a:miter lim="800000"/>
            <a:headEnd/>
            <a:tailEnd/>
          </a:ln>
        </p:spPr>
      </p:sp>
      <p:sp>
        <p:nvSpPr>
          <p:cNvPr id="73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82C52-3F6A-D641-B008-E6E5863889CE}" type="slidenum">
              <a:rPr lang="en-US">
                <a:solidFill>
                  <a:prstClr val="black"/>
                </a:solidFill>
              </a:rPr>
              <a:pPr/>
              <a:t>18</a:t>
            </a:fld>
            <a:endParaRPr lang="en-US">
              <a:solidFill>
                <a:prstClr val="black"/>
              </a:solidFill>
            </a:endParaRPr>
          </a:p>
        </p:txBody>
      </p:sp>
      <p:sp>
        <p:nvSpPr>
          <p:cNvPr id="743426"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4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8071F-79E5-474B-85EF-626FB9E2D681}" type="slidenum">
              <a:rPr lang="en-US">
                <a:solidFill>
                  <a:prstClr val="black"/>
                </a:solidFill>
              </a:rPr>
              <a:pPr/>
              <a:t>19</a:t>
            </a:fld>
            <a:endParaRPr lang="en-US">
              <a:solidFill>
                <a:prstClr val="black"/>
              </a:solidFill>
            </a:endParaRPr>
          </a:p>
        </p:txBody>
      </p:sp>
      <p:sp>
        <p:nvSpPr>
          <p:cNvPr id="729090"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29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0869A3-FFAC-314B-A7A4-78CFF87B94B2}" type="slidenum">
              <a:rPr lang="en-US">
                <a:solidFill>
                  <a:prstClr val="black"/>
                </a:solidFill>
              </a:rPr>
              <a:pPr/>
              <a:t>2</a:t>
            </a:fld>
            <a:endParaRPr lang="en-US">
              <a:solidFill>
                <a:prstClr val="black"/>
              </a:solidFill>
            </a:endParaRPr>
          </a:p>
        </p:txBody>
      </p:sp>
      <p:sp>
        <p:nvSpPr>
          <p:cNvPr id="646146"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646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592B6A-4312-5840-AD73-386394AE0C2D}" type="slidenum">
              <a:rPr lang="en-US">
                <a:solidFill>
                  <a:prstClr val="black"/>
                </a:solidFill>
              </a:rPr>
              <a:pPr/>
              <a:t>20</a:t>
            </a:fld>
            <a:endParaRPr lang="en-US">
              <a:solidFill>
                <a:prstClr val="black"/>
              </a:solidFill>
            </a:endParaRPr>
          </a:p>
        </p:txBody>
      </p:sp>
      <p:sp>
        <p:nvSpPr>
          <p:cNvPr id="782338"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82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73350-173E-814B-A901-6155EF03E88B}" type="slidenum">
              <a:rPr lang="en-US">
                <a:solidFill>
                  <a:prstClr val="black"/>
                </a:solidFill>
              </a:rPr>
              <a:pPr/>
              <a:t>21</a:t>
            </a:fld>
            <a:endParaRPr lang="en-US">
              <a:solidFill>
                <a:prstClr val="black"/>
              </a:solidFill>
            </a:endParaRPr>
          </a:p>
        </p:txBody>
      </p:sp>
      <p:sp>
        <p:nvSpPr>
          <p:cNvPr id="72704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27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E2631-37F4-A24B-AB1D-AF15811C6017}" type="slidenum">
              <a:rPr lang="en-US">
                <a:solidFill>
                  <a:prstClr val="black"/>
                </a:solidFill>
              </a:rPr>
              <a:pPr/>
              <a:t>22</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A7600-C431-4241-A286-901B2A4690B7}" type="slidenum">
              <a:rPr lang="en-US">
                <a:solidFill>
                  <a:prstClr val="black"/>
                </a:solidFill>
              </a:rPr>
              <a:pPr/>
              <a:t>23</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83E8F7-B715-7A43-B83B-DB8200A1EC07}" type="slidenum">
              <a:rPr lang="en-US">
                <a:solidFill>
                  <a:prstClr val="black"/>
                </a:solidFill>
              </a:rPr>
              <a:pPr/>
              <a:t>24</a:t>
            </a:fld>
            <a:endParaRPr lang="en-US">
              <a:solidFill>
                <a:prstClr val="black"/>
              </a:solidFill>
            </a:endParaRPr>
          </a:p>
        </p:txBody>
      </p:sp>
      <p:sp>
        <p:nvSpPr>
          <p:cNvPr id="73728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3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solidFill>
                  <a:prstClr val="black"/>
                </a:solidFill>
              </a:rPr>
              <a:pPr/>
              <a:t>25</a:t>
            </a:fld>
            <a:endParaRPr lang="en-US">
              <a:solidFill>
                <a:prstClr val="black"/>
              </a:solidFill>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0E813-D45A-D14E-8D08-A53BF292E17C}" type="slidenum">
              <a:rPr lang="en-US">
                <a:solidFill>
                  <a:prstClr val="black"/>
                </a:solidFill>
              </a:rPr>
              <a:pPr/>
              <a:t>26</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00FDA9-D9BC-3D4C-A297-EF5ADCEFBBEB}" type="slidenum">
              <a:rPr lang="en-US">
                <a:solidFill>
                  <a:prstClr val="black"/>
                </a:solidFill>
              </a:rPr>
              <a:pPr/>
              <a:t>27</a:t>
            </a:fld>
            <a:endParaRPr lang="en-US">
              <a:solidFill>
                <a:prstClr val="black"/>
              </a:solidFill>
            </a:endParaRPr>
          </a:p>
        </p:txBody>
      </p:sp>
      <p:sp>
        <p:nvSpPr>
          <p:cNvPr id="78848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FF115-37D9-8A41-836E-7FCFBCF4391D}" type="slidenum">
              <a:rPr lang="en-US">
                <a:solidFill>
                  <a:prstClr val="black"/>
                </a:solidFill>
              </a:rPr>
              <a:pPr/>
              <a:t>3</a:t>
            </a:fld>
            <a:endParaRPr lang="en-US">
              <a:solidFill>
                <a:prstClr val="black"/>
              </a:solidFill>
            </a:endParaRPr>
          </a:p>
        </p:txBody>
      </p:sp>
      <p:sp>
        <p:nvSpPr>
          <p:cNvPr id="695298"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695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FCDD9A-03C0-994B-8D46-DEE283CEE1BC}" type="slidenum">
              <a:rPr lang="en-US">
                <a:solidFill>
                  <a:prstClr val="black"/>
                </a:solidFill>
              </a:rPr>
              <a:pPr/>
              <a:t>4</a:t>
            </a:fld>
            <a:endParaRPr lang="en-US">
              <a:solidFill>
                <a:prstClr val="black"/>
              </a:solidFill>
            </a:endParaRPr>
          </a:p>
        </p:txBody>
      </p:sp>
      <p:sp>
        <p:nvSpPr>
          <p:cNvPr id="697346"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6973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0CF4F3-CFB2-4B41-817E-147007A5711B}" type="slidenum">
              <a:rPr lang="en-US">
                <a:solidFill>
                  <a:prstClr val="black"/>
                </a:solidFill>
              </a:rPr>
              <a:pPr/>
              <a:t>5</a:t>
            </a:fld>
            <a:endParaRPr lang="en-US">
              <a:solidFill>
                <a:prstClr val="black"/>
              </a:solidFill>
            </a:endParaRPr>
          </a:p>
        </p:txBody>
      </p:sp>
      <p:sp>
        <p:nvSpPr>
          <p:cNvPr id="699394"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699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9378D3-8D0A-EE4D-B7F5-15F1FFAF08A1}" type="slidenum">
              <a:rPr lang="en-US">
                <a:solidFill>
                  <a:prstClr val="black"/>
                </a:solidFill>
              </a:rPr>
              <a:pPr/>
              <a:t>6</a:t>
            </a:fld>
            <a:endParaRPr lang="en-US">
              <a:solidFill>
                <a:prstClr val="black"/>
              </a:solidFill>
            </a:endParaRPr>
          </a:p>
        </p:txBody>
      </p:sp>
      <p:sp>
        <p:nvSpPr>
          <p:cNvPr id="722946"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22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F6E03-A556-7340-9375-C19969B2C835}" type="slidenum">
              <a:rPr lang="en-US">
                <a:solidFill>
                  <a:prstClr val="black"/>
                </a:solidFill>
              </a:rPr>
              <a:pPr/>
              <a:t>7</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solidFill>
                  <a:prstClr val="black"/>
                </a:solidFill>
              </a:rPr>
              <a:pPr/>
              <a:t>8</a:t>
            </a:fld>
            <a:endParaRPr lang="en-US">
              <a:solidFill>
                <a:prstClr val="black"/>
              </a:solidFill>
            </a:endParaRPr>
          </a:p>
        </p:txBody>
      </p:sp>
      <p:sp>
        <p:nvSpPr>
          <p:cNvPr id="707586"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50D73-C3DD-4C40-BE78-BCA3FD83DF34}" type="slidenum">
              <a:rPr lang="en-US">
                <a:solidFill>
                  <a:prstClr val="black"/>
                </a:solidFill>
              </a:rPr>
              <a:pPr/>
              <a:t>9</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20AA8857-0BD3-EC46-A8D1-B18B6980189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9974F89-1467-3842-B628-7D0328A64DD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B92E070B-FD61-6540-92F7-6667F9698D36}"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2658200-DF86-FF4F-A6A8-C16DB3069BD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19.xml"/><Relationship Id="rId6" Type="http://schemas.openxmlformats.org/officeDocument/2006/relationships/slide" Target="slide26.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5.png"/><Relationship Id="rId10"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Backtracking Algorithms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9</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95600" y="1601405"/>
            <a:ext cx="3429000" cy="400110"/>
          </a:xfrm>
          <a:prstGeom prst="rect">
            <a:avLst/>
          </a:prstGeom>
          <a:noFill/>
          <a:ln w="9525">
            <a:noFill/>
            <a:miter lim="800000"/>
            <a:headEnd/>
            <a:tailEnd/>
          </a:ln>
          <a:effectLst/>
        </p:spPr>
        <p:txBody>
          <a:bodyPr wrap="square">
            <a:prstTxWarp prst="textNoShape">
              <a:avLst/>
            </a:prstTxWarp>
            <a:spAutoFit/>
          </a:bodyPr>
          <a:lstStyle/>
          <a:p>
            <a:r>
              <a:rPr lang="en-US" sz="1000" b="0" i="1" dirty="0" smtClean="0"/>
              <a:t>Truth is not discovered by proofs but by exploration.  It is always </a:t>
            </a:r>
            <a:r>
              <a:rPr lang="en-US" sz="1000" b="0" i="1" dirty="0" smtClean="0"/>
              <a:t>experimental. </a:t>
            </a:r>
            <a:endParaRPr lang="en-US" sz="1000" b="0" i="1" dirty="0">
              <a:solidFill>
                <a:srgbClr val="000000"/>
              </a:solidFill>
            </a:endParaRPr>
          </a:p>
        </p:txBody>
      </p:sp>
      <p:sp>
        <p:nvSpPr>
          <p:cNvPr id="7" name="Rectangle 25"/>
          <p:cNvSpPr>
            <a:spLocks noChangeArrowheads="1"/>
          </p:cNvSpPr>
          <p:nvPr/>
        </p:nvSpPr>
        <p:spPr bwMode="auto">
          <a:xfrm>
            <a:off x="3962400" y="1963579"/>
            <a:ext cx="2643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Simone Weil, </a:t>
            </a:r>
            <a:r>
              <a:rPr lang="en-US" sz="1000" b="0" i="1" dirty="0" smtClean="0"/>
              <a:t>The New York Notebook,</a:t>
            </a:r>
            <a:r>
              <a:rPr lang="en-US" sz="1000" b="0" dirty="0" smtClean="0"/>
              <a:t> 1942</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9</a:t>
            </a:r>
            <a:r>
              <a:rPr lang="en-US" sz="2400" b="0" u="sng" dirty="0" smtClean="0">
                <a:solidFill>
                  <a:srgbClr val="3333CC"/>
                </a:solidFill>
              </a:rPr>
              <a:t>.1  Recursive backtracking in a maze</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9</a:t>
            </a:r>
            <a:r>
              <a:rPr lang="en-US" sz="2400" b="0" u="sng" dirty="0" smtClean="0">
                <a:solidFill>
                  <a:srgbClr val="3333CC"/>
                </a:solidFill>
              </a:rPr>
              <a:t>.2  Backtracking and games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9</a:t>
            </a:r>
            <a:r>
              <a:rPr lang="en-US" sz="2400" b="0" u="sng" dirty="0" smtClean="0">
                <a:solidFill>
                  <a:srgbClr val="3333CC"/>
                </a:solidFill>
              </a:rPr>
              <a:t>.3  The </a:t>
            </a:r>
            <a:r>
              <a:rPr lang="en-US" sz="2400" b="0" u="sng" dirty="0" err="1" smtClean="0">
                <a:solidFill>
                  <a:srgbClr val="3333CC"/>
                </a:solidFill>
              </a:rPr>
              <a:t>minimax</a:t>
            </a:r>
            <a:r>
              <a:rPr lang="en-US" sz="2400" b="0" u="sng" dirty="0" smtClean="0">
                <a:solidFill>
                  <a:srgbClr val="3333CC"/>
                </a:solidFill>
              </a:rPr>
              <a:t> algorithm</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86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8611" name="Text Box 3"/>
          <p:cNvSpPr txBox="1">
            <a:spLocks noChangeArrowheads="1"/>
          </p:cNvSpPr>
          <p:nvPr/>
        </p:nvSpPr>
        <p:spPr bwMode="auto">
          <a:xfrm>
            <a:off x="373063" y="1193800"/>
            <a:ext cx="8440737" cy="546303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isOutside</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maze.isOutside(pt</a:t>
            </a:r>
            <a:r>
              <a:rPr lang="en-US" dirty="0" smtClean="0">
                <a:solidFill>
                  <a:srgbClr val="0000FF"/>
                </a:solidFill>
                <a:latin typeface="Courier New" charset="0"/>
              </a:rPr>
              <a:t>)) . . .</a:t>
            </a:r>
          </a:p>
          <a:p>
            <a:r>
              <a:rPr lang="en-US" dirty="0" smtClean="0">
                <a:solidFill>
                  <a:srgbClr val="0000FF"/>
                </a:solidFill>
                <a:latin typeface="Courier New" charset="0"/>
              </a:rPr>
              <a:t> * ------------------------------------</a:t>
            </a:r>
          </a:p>
          <a:p>
            <a:r>
              <a:rPr lang="en-US" dirty="0" smtClean="0">
                <a:solidFill>
                  <a:srgbClr val="0000FF"/>
                </a:solidFill>
                <a:latin typeface="Courier New" charset="0"/>
              </a:rPr>
              <a:t> * Returns true if the specified point is outside the boundary of the maze.</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isOutside(Point</a:t>
            </a:r>
            <a:r>
              <a:rPr lang="en-US" dirty="0" smtClean="0">
                <a:solidFill>
                  <a:srgbClr val="000000"/>
                </a:solidFill>
                <a:latin typeface="Courier New" charset="0"/>
              </a:rPr>
              <a:t> pt);</a:t>
            </a:r>
            <a:endParaRPr lang="en-US" dirty="0" smtClean="0">
              <a:solidFill>
                <a:srgbClr val="0000FF"/>
              </a:solidFill>
              <a:latin typeface="Courier New" charset="0"/>
            </a:endParaRPr>
          </a:p>
          <a:p>
            <a:endParaRPr lang="en-US" sz="10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wallExists</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maze.wallExists(pt</a:t>
            </a:r>
            <a:r>
              <a:rPr lang="en-US" dirty="0" smtClean="0">
                <a:solidFill>
                  <a:srgbClr val="0000FF"/>
                </a:solidFill>
                <a:latin typeface="Courier New" charset="0"/>
              </a:rPr>
              <a:t>, dir)) . . .</a:t>
            </a:r>
          </a:p>
          <a:p>
            <a:r>
              <a:rPr lang="en-US" dirty="0" smtClean="0">
                <a:solidFill>
                  <a:srgbClr val="0000FF"/>
                </a:solidFill>
                <a:latin typeface="Courier New" charset="0"/>
              </a:rPr>
              <a:t> * ------------------------------------------</a:t>
            </a:r>
          </a:p>
          <a:p>
            <a:r>
              <a:rPr lang="en-US" dirty="0" smtClean="0">
                <a:solidFill>
                  <a:srgbClr val="0000FF"/>
                </a:solidFill>
                <a:latin typeface="Courier New" charset="0"/>
              </a:rPr>
              <a:t> * Returns true if there is a wall in direction dir from the square at pt.</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wallExists(Point</a:t>
            </a:r>
            <a:r>
              <a:rPr lang="en-US" dirty="0" smtClean="0">
                <a:solidFill>
                  <a:srgbClr val="000000"/>
                </a:solidFill>
                <a:latin typeface="Courier New" charset="0"/>
              </a:rPr>
              <a:t> pt, Direction dir);</a:t>
            </a:r>
          </a:p>
          <a:p>
            <a:endParaRPr lang="en-US" sz="1000" dirty="0" smtClean="0">
              <a:solidFill>
                <a:srgbClr val="000000"/>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markSquare</a:t>
            </a:r>
            <a:endParaRPr lang="en-US" dirty="0" smtClean="0">
              <a:solidFill>
                <a:srgbClr val="0000FF"/>
              </a:solidFill>
              <a:latin typeface="Courier New" charset="0"/>
            </a:endParaRPr>
          </a:p>
          <a:p>
            <a:r>
              <a:rPr lang="en-US" dirty="0" smtClean="0">
                <a:solidFill>
                  <a:srgbClr val="0000FF"/>
                </a:solidFill>
                <a:latin typeface="Courier New" charset="0"/>
              </a:rPr>
              <a:t> * Usage: </a:t>
            </a:r>
            <a:r>
              <a:rPr lang="en-US" dirty="0" err="1" smtClean="0">
                <a:solidFill>
                  <a:srgbClr val="0000FF"/>
                </a:solidFill>
                <a:latin typeface="Courier New" charset="0"/>
              </a:rPr>
              <a:t>maze.markSquare(pt</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Marks the specified square in the maze.</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void </a:t>
            </a:r>
            <a:r>
              <a:rPr lang="en-US" dirty="0" err="1" smtClean="0">
                <a:solidFill>
                  <a:srgbClr val="000000"/>
                </a:solidFill>
                <a:latin typeface="Courier New" charset="0"/>
              </a:rPr>
              <a:t>markSquare(Point</a:t>
            </a:r>
            <a:r>
              <a:rPr lang="en-US" dirty="0" smtClean="0">
                <a:solidFill>
                  <a:srgbClr val="000000"/>
                </a:solidFill>
                <a:latin typeface="Courier New" charset="0"/>
              </a:rPr>
              <a:t> pt);</a:t>
            </a:r>
          </a:p>
          <a:p>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7086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4" name="Text Box 6"/>
            <p:cNvSpPr txBox="1">
              <a:spLocks noChangeArrowheads="1"/>
            </p:cNvSpPr>
            <p:nvPr/>
          </p:nvSpPr>
          <p:spPr bwMode="auto">
            <a:xfrm>
              <a:off x="251" y="752"/>
              <a:ext cx="5261" cy="2840"/>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unmarkSquare</a:t>
              </a:r>
              <a:endParaRPr lang="en-US" dirty="0" smtClean="0">
                <a:solidFill>
                  <a:srgbClr val="0000FF"/>
                </a:solidFill>
                <a:latin typeface="Courier New" charset="0"/>
              </a:endParaRPr>
            </a:p>
            <a:p>
              <a:r>
                <a:rPr lang="en-US" dirty="0" smtClean="0">
                  <a:solidFill>
                    <a:srgbClr val="0000FF"/>
                  </a:solidFill>
                  <a:latin typeface="Courier New" charset="0"/>
                </a:rPr>
                <a:t> * Usage: </a:t>
              </a:r>
              <a:r>
                <a:rPr lang="en-US" dirty="0" err="1" smtClean="0">
                  <a:solidFill>
                    <a:srgbClr val="0000FF"/>
                  </a:solidFill>
                  <a:latin typeface="Courier New" charset="0"/>
                </a:rPr>
                <a:t>maze.unmarkSquare(pt</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a:t>
              </a:r>
              <a:r>
                <a:rPr lang="en-US" dirty="0" err="1" smtClean="0">
                  <a:solidFill>
                    <a:srgbClr val="0000FF"/>
                  </a:solidFill>
                  <a:latin typeface="Courier New" charset="0"/>
                </a:rPr>
                <a:t>Unmarks</a:t>
              </a:r>
              <a:r>
                <a:rPr lang="en-US" dirty="0" smtClean="0">
                  <a:solidFill>
                    <a:srgbClr val="0000FF"/>
                  </a:solidFill>
                  <a:latin typeface="Courier New" charset="0"/>
                </a:rPr>
                <a:t> the specified square in the maze.</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void </a:t>
              </a:r>
              <a:r>
                <a:rPr lang="en-US" dirty="0" err="1" smtClean="0">
                  <a:solidFill>
                    <a:srgbClr val="000000"/>
                  </a:solidFill>
                  <a:latin typeface="Courier New" charset="0"/>
                </a:rPr>
                <a:t>unmarkSquare(Point</a:t>
              </a:r>
              <a:r>
                <a:rPr lang="en-US" dirty="0" smtClean="0">
                  <a:solidFill>
                    <a:srgbClr val="000000"/>
                  </a:solidFill>
                  <a:latin typeface="Courier New" charset="0"/>
                </a:rPr>
                <a:t> pt);</a:t>
              </a:r>
            </a:p>
            <a:p>
              <a:endParaRPr lang="en-US" sz="10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isMarked</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maze.isMarked(pt</a:t>
              </a:r>
              <a:r>
                <a:rPr lang="en-US" dirty="0" smtClean="0">
                  <a:solidFill>
                    <a:srgbClr val="0000FF"/>
                  </a:solidFill>
                  <a:latin typeface="Courier New" charset="0"/>
                </a:rPr>
                <a:t>)) . . .</a:t>
              </a:r>
            </a:p>
            <a:p>
              <a:r>
                <a:rPr lang="en-US" dirty="0" smtClean="0">
                  <a:solidFill>
                    <a:srgbClr val="0000FF"/>
                  </a:solidFill>
                  <a:latin typeface="Courier New" charset="0"/>
                </a:rPr>
                <a:t> * -----------------------------------</a:t>
              </a:r>
            </a:p>
            <a:p>
              <a:r>
                <a:rPr lang="en-US" dirty="0" smtClean="0">
                  <a:solidFill>
                    <a:srgbClr val="0000FF"/>
                  </a:solidFill>
                  <a:latin typeface="Courier New" charset="0"/>
                </a:rPr>
                <a:t> * Returns true if the specified square is marked.</a:t>
              </a:r>
            </a:p>
            <a:p>
              <a:r>
                <a:rPr lang="en-US" dirty="0" smtClean="0">
                  <a:solidFill>
                    <a:srgbClr val="0000FF"/>
                  </a:solidFill>
                  <a:latin typeface="Courier New" charset="0"/>
                </a:rPr>
                <a:t> */</a:t>
              </a:r>
            </a:p>
            <a:p>
              <a:endParaRPr lang="en-US" sz="700" dirty="0" smtClean="0">
                <a:solidFill>
                  <a:srgbClr val="000000"/>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isMarked(Point</a:t>
              </a:r>
              <a:r>
                <a:rPr lang="en-US" dirty="0" smtClean="0">
                  <a:solidFill>
                    <a:srgbClr val="000000"/>
                  </a:solidFill>
                  <a:latin typeface="Courier New" charset="0"/>
                </a:rPr>
                <a:t> pt);</a:t>
              </a:r>
            </a:p>
            <a:p>
              <a:endParaRPr lang="en-US" dirty="0" smtClean="0">
                <a:solidFill>
                  <a:srgbClr val="000000"/>
                </a:solidFill>
                <a:latin typeface="Courier New" charset="0"/>
              </a:endParaRPr>
            </a:p>
            <a:p>
              <a:r>
                <a:rPr lang="en-US" dirty="0" smtClean="0">
                  <a:solidFill>
                    <a:srgbClr val="0000FF"/>
                  </a:solidFill>
                  <a:latin typeface="Courier New" charset="0"/>
                </a:rPr>
                <a:t>/* Private section goes here */</a:t>
              </a:r>
            </a:p>
            <a:p>
              <a:endParaRPr lang="en-US" dirty="0" smtClean="0">
                <a:solidFill>
                  <a:srgbClr val="000000"/>
                </a:solidFill>
                <a:latin typeface="Courier New" charset="0"/>
              </a:endParaRPr>
            </a:p>
            <a:p>
              <a:r>
                <a:rPr lang="en-US" dirty="0" smtClean="0">
                  <a:solidFill>
                    <a:srgbClr val="000000"/>
                  </a:solidFill>
                  <a:latin typeface="Courier New" charset="0"/>
                </a:rPr>
                <a:t>};</a:t>
              </a:r>
            </a:p>
            <a:p>
              <a:endParaRPr lang="en-US" sz="1000" dirty="0" smtClean="0">
                <a:solidFill>
                  <a:srgbClr val="000000"/>
                </a:solidFill>
                <a:latin typeface="Courier New" charset="0"/>
              </a:endParaRPr>
            </a:p>
          </p:txBody>
        </p:sp>
      </p:grpSp>
      <p:sp>
        <p:nvSpPr>
          <p:cNvPr id="7086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7"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smtClean="0">
                <a:solidFill>
                  <a:srgbClr val="FF0000"/>
                </a:solidFill>
                <a:latin typeface="Courier New" charset="0"/>
              </a:rPr>
              <a:t>Maze</a:t>
            </a:r>
            <a:r>
              <a:rPr lang="en-US" sz="4000" dirty="0" smtClean="0">
                <a:solidFill>
                  <a:srgbClr val="FF0000"/>
                </a:solidFill>
              </a:rPr>
              <a:t> Class</a:t>
            </a:r>
            <a:endParaRPr lang="en-US" sz="4000" dirty="0">
              <a:solidFill>
                <a:srgbClr val="FF0000"/>
              </a:solidFill>
            </a:endParaRPr>
          </a:p>
        </p:txBody>
      </p:sp>
      <p:sp>
        <p:nvSpPr>
          <p:cNvPr id="7086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8611"/>
                                        </p:tgtEl>
                                        <p:attrNameLst>
                                          <p:attrName>ppt_x</p:attrName>
                                        </p:attrNameLst>
                                      </p:cBhvr>
                                      <p:tavLst>
                                        <p:tav tm="0">
                                          <p:val>
                                            <p:strVal val="ppt_x"/>
                                          </p:val>
                                        </p:tav>
                                        <p:tav tm="100000">
                                          <p:val>
                                            <p:strVal val="ppt_x"/>
                                          </p:val>
                                        </p:tav>
                                      </p:tavLst>
                                    </p:anim>
                                    <p:anim calcmode="lin" valueType="num">
                                      <p:cBhvr additive="base">
                                        <p:cTn id="7" dur="1000"/>
                                        <p:tgtEl>
                                          <p:spTgt spid="708611"/>
                                        </p:tgtEl>
                                        <p:attrNameLst>
                                          <p:attrName>ppt_y</p:attrName>
                                        </p:attrNameLst>
                                      </p:cBhvr>
                                      <p:tavLst>
                                        <p:tav tm="0">
                                          <p:val>
                                            <p:strVal val="ppt_y"/>
                                          </p:val>
                                        </p:tav>
                                        <p:tav tm="100000">
                                          <p:val>
                                            <p:strVal val="0-ppt_h/2"/>
                                          </p:val>
                                        </p:tav>
                                      </p:tavLst>
                                    </p:anim>
                                    <p:set>
                                      <p:cBhvr>
                                        <p:cTn id="8" dur="1" fill="hold">
                                          <p:stCondLst>
                                            <p:cond delay="999"/>
                                          </p:stCondLst>
                                        </p:cTn>
                                        <p:tgtEl>
                                          <p:spTgt spid="7086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1"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10659" name="Text Box 3"/>
          <p:cNvSpPr txBox="1">
            <a:spLocks noChangeArrowheads="1"/>
          </p:cNvSpPr>
          <p:nvPr/>
        </p:nvSpPr>
        <p:spPr bwMode="auto">
          <a:xfrm>
            <a:off x="373063" y="1157515"/>
            <a:ext cx="8440737" cy="547842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Function: </a:t>
            </a:r>
            <a:r>
              <a:rPr lang="en-US" dirty="0" err="1" smtClean="0">
                <a:solidFill>
                  <a:srgbClr val="0000FF"/>
                </a:solidFill>
                <a:latin typeface="Courier New" charset="0"/>
              </a:rPr>
              <a:t>solveMaze</a:t>
            </a:r>
            <a:endParaRPr lang="en-US" dirty="0" smtClean="0">
              <a:solidFill>
                <a:srgbClr val="0000FF"/>
              </a:solidFill>
              <a:latin typeface="Courier New" charset="0"/>
            </a:endParaRPr>
          </a:p>
          <a:p>
            <a:r>
              <a:rPr lang="en-US" dirty="0" smtClean="0">
                <a:solidFill>
                  <a:srgbClr val="0000FF"/>
                </a:solidFill>
                <a:latin typeface="Courier New" charset="0"/>
              </a:rPr>
              <a:t> * Usage: </a:t>
            </a:r>
            <a:r>
              <a:rPr lang="en-US" dirty="0" err="1" smtClean="0">
                <a:solidFill>
                  <a:srgbClr val="0000FF"/>
                </a:solidFill>
                <a:latin typeface="Courier New" charset="0"/>
              </a:rPr>
              <a:t>solveMaze(maze</a:t>
            </a:r>
            <a:r>
              <a:rPr lang="en-US" dirty="0" smtClean="0">
                <a:solidFill>
                  <a:srgbClr val="0000FF"/>
                </a:solidFill>
                <a:latin typeface="Courier New" charset="0"/>
              </a:rPr>
              <a:t>, start);</a:t>
            </a:r>
          </a:p>
          <a:p>
            <a:r>
              <a:rPr lang="en-US" dirty="0" smtClean="0">
                <a:solidFill>
                  <a:srgbClr val="0000FF"/>
                </a:solidFill>
                <a:latin typeface="Courier New" charset="0"/>
              </a:rPr>
              <a:t> * ------------------------------</a:t>
            </a:r>
          </a:p>
          <a:p>
            <a:r>
              <a:rPr lang="en-US" dirty="0" smtClean="0">
                <a:solidFill>
                  <a:srgbClr val="0000FF"/>
                </a:solidFill>
                <a:latin typeface="Courier New" charset="0"/>
              </a:rPr>
              <a:t> * Attempts to generate a solution to the current maze from the specified</a:t>
            </a:r>
          </a:p>
          <a:p>
            <a:r>
              <a:rPr lang="en-US" dirty="0" smtClean="0">
                <a:solidFill>
                  <a:srgbClr val="0000FF"/>
                </a:solidFill>
                <a:latin typeface="Courier New" charset="0"/>
              </a:rPr>
              <a:t> * start point.  The </a:t>
            </a:r>
            <a:r>
              <a:rPr lang="en-US" dirty="0" err="1" smtClean="0">
                <a:solidFill>
                  <a:srgbClr val="0000FF"/>
                </a:solidFill>
                <a:latin typeface="Courier New" charset="0"/>
              </a:rPr>
              <a:t>solveMaze</a:t>
            </a:r>
            <a:r>
              <a:rPr lang="en-US" dirty="0" smtClean="0">
                <a:solidFill>
                  <a:srgbClr val="0000FF"/>
                </a:solidFill>
                <a:latin typeface="Courier New" charset="0"/>
              </a:rPr>
              <a:t> function returns true if the maze has a</a:t>
            </a:r>
          </a:p>
          <a:p>
            <a:r>
              <a:rPr lang="en-US" dirty="0" smtClean="0">
                <a:solidFill>
                  <a:srgbClr val="0000FF"/>
                </a:solidFill>
                <a:latin typeface="Courier New" charset="0"/>
              </a:rPr>
              <a:t> * solution and false otherwise.  The implementation uses recursion</a:t>
            </a:r>
          </a:p>
          <a:p>
            <a:r>
              <a:rPr lang="en-US" dirty="0" smtClean="0">
                <a:solidFill>
                  <a:srgbClr val="0000FF"/>
                </a:solidFill>
                <a:latin typeface="Courier New" charset="0"/>
              </a:rPr>
              <a:t> * to solve the </a:t>
            </a:r>
            <a:r>
              <a:rPr lang="en-US" dirty="0" err="1" smtClean="0">
                <a:solidFill>
                  <a:srgbClr val="0000FF"/>
                </a:solidFill>
                <a:latin typeface="Courier New" charset="0"/>
              </a:rPr>
              <a:t>submazes</a:t>
            </a:r>
            <a:r>
              <a:rPr lang="en-US" dirty="0" smtClean="0">
                <a:solidFill>
                  <a:srgbClr val="0000FF"/>
                </a:solidFill>
                <a:latin typeface="Courier New" charset="0"/>
              </a:rPr>
              <a:t> that result from marking the current square</a:t>
            </a:r>
          </a:p>
          <a:p>
            <a:r>
              <a:rPr lang="en-US" dirty="0" smtClean="0">
                <a:solidFill>
                  <a:srgbClr val="0000FF"/>
                </a:solidFill>
                <a:latin typeface="Courier New" charset="0"/>
              </a:rPr>
              <a:t> * and moving one step along each open passage.</a:t>
            </a:r>
          </a:p>
          <a:p>
            <a:r>
              <a:rPr lang="en-US" dirty="0" smtClean="0">
                <a:solidFill>
                  <a:srgbClr val="0000FF"/>
                </a:solidFill>
                <a:latin typeface="Courier New" charset="0"/>
              </a:rPr>
              <a:t> */</a:t>
            </a:r>
          </a:p>
          <a:p>
            <a:endParaRPr lang="en-US" sz="800" dirty="0" smtClean="0">
              <a:solidFill>
                <a:srgbClr val="0000FF"/>
              </a:solidFill>
              <a:latin typeface="Courier New" charset="0"/>
            </a:endParaRPr>
          </a:p>
          <a:p>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 {</a:t>
            </a:r>
          </a:p>
          <a:p>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r>
              <a:rPr lang="en-US" dirty="0" smtClean="0">
                <a:solidFill>
                  <a:srgbClr val="000000"/>
                </a:solidFill>
                <a:latin typeface="Courier New" charset="0"/>
              </a:rPr>
              <a:t>   for (Direction dir = NORTH; dir &lt;= WEST; dir++) {</a:t>
            </a:r>
          </a:p>
          <a:p>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 {</a:t>
            </a:r>
          </a:p>
          <a:p>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 </a:t>
            </a:r>
            <a:r>
              <a:rPr lang="en-US" dirty="0" err="1" smtClean="0">
                <a:solidFill>
                  <a:srgbClr val="000000"/>
                </a:solidFill>
                <a:latin typeface="Courier New" charset="0"/>
              </a:rPr>
              <a:t>adjacentPoint(start</a:t>
            </a:r>
            <a:r>
              <a:rPr lang="en-US" dirty="0" smtClean="0">
                <a:solidFill>
                  <a:srgbClr val="000000"/>
                </a:solidFill>
                <a:latin typeface="Courier New" charset="0"/>
              </a:rPr>
              <a:t>, dir))) {</a:t>
            </a:r>
          </a:p>
          <a:p>
            <a:r>
              <a:rPr lang="en-US" dirty="0" smtClean="0">
                <a:solidFill>
                  <a:srgbClr val="000000"/>
                </a:solidFill>
                <a:latin typeface="Courier New" charset="0"/>
              </a:rPr>
              <a:t>            return true;</a:t>
            </a:r>
          </a:p>
          <a:p>
            <a:r>
              <a:rPr lang="en-US" dirty="0" smtClean="0">
                <a:solidFill>
                  <a:srgbClr val="000000"/>
                </a:solidFill>
                <a:latin typeface="Courier New" charset="0"/>
              </a:rPr>
              <a:t>         }</a:t>
            </a:r>
          </a:p>
          <a:p>
            <a:r>
              <a:rPr lang="en-US" dirty="0" smtClean="0">
                <a:solidFill>
                  <a:srgbClr val="000000"/>
                </a:solidFill>
                <a:latin typeface="Courier New" charset="0"/>
              </a:rPr>
              <a:t>      }</a:t>
            </a:r>
          </a:p>
          <a:p>
            <a:r>
              <a:rPr lang="en-US" dirty="0" smtClean="0">
                <a:solidFill>
                  <a:srgbClr val="000000"/>
                </a:solidFill>
                <a:latin typeface="Courier New" charset="0"/>
              </a:rPr>
              <a:t>   }</a:t>
            </a:r>
          </a:p>
          <a:p>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r>
              <a:rPr lang="en-US" dirty="0" smtClean="0">
                <a:solidFill>
                  <a:srgbClr val="000000"/>
                </a:solidFill>
                <a:latin typeface="Courier New" charset="0"/>
              </a:rPr>
              <a:t>   return false;</a:t>
            </a:r>
          </a:p>
          <a:p>
            <a:r>
              <a:rPr lang="en-US" dirty="0" smtClean="0">
                <a:solidFill>
                  <a:srgbClr val="000000"/>
                </a:solidFill>
                <a:latin typeface="Courier New" charset="0"/>
              </a:rPr>
              <a:t>}</a:t>
            </a:r>
            <a:endParaRPr lang="en-US" dirty="0">
              <a:solidFill>
                <a:srgbClr val="000000"/>
              </a:solidFill>
              <a:latin typeface="Courier New" charset="0"/>
            </a:endParaRPr>
          </a:p>
        </p:txBody>
      </p:sp>
      <p:sp>
        <p:nvSpPr>
          <p:cNvPr id="7106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a:solidFill>
                  <a:srgbClr val="FF0000"/>
                </a:solidFill>
                <a:latin typeface="Courier New" charset="0"/>
              </a:rPr>
              <a:t>s</a:t>
            </a:r>
            <a:r>
              <a:rPr lang="en-US" sz="3600" b="1" dirty="0" err="1" smtClean="0">
                <a:solidFill>
                  <a:srgbClr val="FF0000"/>
                </a:solidFill>
                <a:latin typeface="Courier New" charset="0"/>
              </a:rPr>
              <a:t>olveMaze</a:t>
            </a:r>
            <a:r>
              <a:rPr lang="en-US" sz="4000" dirty="0" smtClean="0">
                <a:solidFill>
                  <a:srgbClr val="FF0000"/>
                </a:solidFill>
              </a:rPr>
              <a:t> </a:t>
            </a:r>
            <a:r>
              <a:rPr lang="en-US" sz="4000" dirty="0">
                <a:solidFill>
                  <a:srgbClr val="FF0000"/>
                </a:solidFill>
              </a:rPr>
              <a:t>Function</a:t>
            </a:r>
          </a:p>
        </p:txBody>
      </p:sp>
      <p:sp>
        <p:nvSpPr>
          <p:cNvPr id="7106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Tracing the</a:t>
            </a:r>
            <a:r>
              <a:rPr lang="en-US" sz="4000" dirty="0" smtClean="0">
                <a:solidFill>
                  <a:srgbClr val="FF0000"/>
                </a:solidFill>
              </a:rPr>
              <a:t> </a:t>
            </a:r>
            <a:r>
              <a:rPr lang="en-US" sz="3600" b="1" dirty="0" err="1" smtClean="0">
                <a:solidFill>
                  <a:srgbClr val="FF0000"/>
                </a:solidFill>
                <a:latin typeface="Courier New" charset="0"/>
              </a:rPr>
              <a:t>solveMaze</a:t>
            </a:r>
            <a:r>
              <a:rPr lang="en-US" sz="4000" dirty="0" smtClean="0">
                <a:solidFill>
                  <a:srgbClr val="FF0000"/>
                </a:solidFill>
              </a:rPr>
              <a:t> </a:t>
            </a:r>
            <a:r>
              <a:rPr lang="en-US" sz="4000" dirty="0">
                <a:solidFill>
                  <a:srgbClr val="FF0000"/>
                </a:solidFill>
              </a:rPr>
              <a:t>Function</a:t>
            </a:r>
            <a:endParaRPr lang="en-US" dirty="0">
              <a:solidFill>
                <a:schemeClr val="tx1"/>
              </a:solidFill>
            </a:endParaRPr>
          </a:p>
        </p:txBody>
      </p:sp>
      <p:pic>
        <p:nvPicPr>
          <p:cNvPr id="712707" name="Picture 3" descr="Maze7x7"/>
          <p:cNvPicPr>
            <a:picLocks noChangeAspect="1" noChangeArrowheads="1"/>
          </p:cNvPicPr>
          <p:nvPr/>
        </p:nvPicPr>
        <p:blipFill>
          <a:blip r:embed="rId3"/>
          <a:srcRect/>
          <a:stretch>
            <a:fillRect/>
          </a:stretch>
        </p:blipFill>
        <p:spPr bwMode="auto">
          <a:xfrm>
            <a:off x="6324600" y="1295400"/>
            <a:ext cx="2286000" cy="2286000"/>
          </a:xfrm>
          <a:prstGeom prst="rect">
            <a:avLst/>
          </a:prstGeom>
          <a:noFill/>
        </p:spPr>
      </p:pic>
      <p:sp>
        <p:nvSpPr>
          <p:cNvPr id="712735" name="Text Box 31"/>
          <p:cNvSpPr txBox="1">
            <a:spLocks noChangeArrowheads="1"/>
          </p:cNvSpPr>
          <p:nvPr/>
        </p:nvSpPr>
        <p:spPr bwMode="auto">
          <a:xfrm>
            <a:off x="7315200"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708" name="Text Box 4"/>
          <p:cNvSpPr txBox="1">
            <a:spLocks noChangeArrowheads="1"/>
          </p:cNvSpPr>
          <p:nvPr/>
        </p:nvSpPr>
        <p:spPr bwMode="auto">
          <a:xfrm>
            <a:off x="7289800" y="2249110"/>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709" name="Rectangle 5"/>
          <p:cNvSpPr>
            <a:spLocks noChangeArrowheads="1"/>
          </p:cNvSpPr>
          <p:nvPr/>
        </p:nvSpPr>
        <p:spPr bwMode="auto">
          <a:xfrm>
            <a:off x="304800" y="1219200"/>
            <a:ext cx="5486400" cy="3962400"/>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12" name="Text Box 108"/>
          <p:cNvSpPr txBox="1">
            <a:spLocks noChangeArrowheads="1"/>
          </p:cNvSpPr>
          <p:nvPr/>
        </p:nvSpPr>
        <p:spPr bwMode="auto">
          <a:xfrm>
            <a:off x="7289800" y="1926243"/>
            <a:ext cx="381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710" name="Rectangle 6"/>
          <p:cNvSpPr>
            <a:spLocks noChangeArrowheads="1"/>
          </p:cNvSpPr>
          <p:nvPr/>
        </p:nvSpPr>
        <p:spPr bwMode="auto">
          <a:xfrm>
            <a:off x="355600" y="1248985"/>
            <a:ext cx="5533154" cy="3406573"/>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12713" name="Text Box 9"/>
          <p:cNvSpPr txBox="1">
            <a:spLocks noChangeArrowheads="1"/>
          </p:cNvSpPr>
          <p:nvPr/>
        </p:nvSpPr>
        <p:spPr bwMode="auto">
          <a:xfrm>
            <a:off x="4876800" y="4439860"/>
            <a:ext cx="817563"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grpSp>
        <p:nvGrpSpPr>
          <p:cNvPr id="2" name="Group 46"/>
          <p:cNvGrpSpPr>
            <a:grpSpLocks/>
          </p:cNvGrpSpPr>
          <p:nvPr/>
        </p:nvGrpSpPr>
        <p:grpSpPr bwMode="auto">
          <a:xfrm>
            <a:off x="4914900" y="4702169"/>
            <a:ext cx="779463" cy="384175"/>
            <a:chOff x="3096" y="2962"/>
            <a:chExt cx="491" cy="242"/>
          </a:xfrm>
        </p:grpSpPr>
        <p:sp>
          <p:nvSpPr>
            <p:cNvPr id="712712" name="Rectangle 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14" name="Text Box 10"/>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sp>
        <p:nvSpPr>
          <p:cNvPr id="712711" name="Rectangle 7"/>
          <p:cNvSpPr>
            <a:spLocks noChangeArrowheads="1"/>
          </p:cNvSpPr>
          <p:nvPr/>
        </p:nvSpPr>
        <p:spPr bwMode="auto">
          <a:xfrm>
            <a:off x="727075" y="1557338"/>
            <a:ext cx="426500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3" name="Rectangle 29"/>
          <p:cNvSpPr>
            <a:spLocks noChangeArrowheads="1"/>
          </p:cNvSpPr>
          <p:nvPr/>
        </p:nvSpPr>
        <p:spPr bwMode="auto">
          <a:xfrm>
            <a:off x="727075" y="1787525"/>
            <a:ext cx="4245463"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4" name="Rectangle 30"/>
          <p:cNvSpPr>
            <a:spLocks noChangeArrowheads="1"/>
          </p:cNvSpPr>
          <p:nvPr/>
        </p:nvSpPr>
        <p:spPr bwMode="auto">
          <a:xfrm>
            <a:off x="727075" y="2017713"/>
            <a:ext cx="2545618"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6" name="Rectangle 32"/>
          <p:cNvSpPr>
            <a:spLocks noChangeArrowheads="1"/>
          </p:cNvSpPr>
          <p:nvPr/>
        </p:nvSpPr>
        <p:spPr bwMode="auto">
          <a:xfrm>
            <a:off x="727075" y="2247900"/>
            <a:ext cx="477300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8" name="Rectangle 34"/>
          <p:cNvSpPr>
            <a:spLocks noChangeArrowheads="1"/>
          </p:cNvSpPr>
          <p:nvPr/>
        </p:nvSpPr>
        <p:spPr bwMode="auto">
          <a:xfrm>
            <a:off x="1012825" y="2489583"/>
            <a:ext cx="362756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9" name="Rectangle 35"/>
          <p:cNvSpPr>
            <a:spLocks noChangeArrowheads="1"/>
          </p:cNvSpPr>
          <p:nvPr/>
        </p:nvSpPr>
        <p:spPr bwMode="auto">
          <a:xfrm>
            <a:off x="1346200" y="2730883"/>
            <a:ext cx="4251569"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33" name="Rectangle 129"/>
          <p:cNvSpPr>
            <a:spLocks noChangeArrowheads="1"/>
          </p:cNvSpPr>
          <p:nvPr/>
        </p:nvSpPr>
        <p:spPr bwMode="auto">
          <a:xfrm>
            <a:off x="1663700" y="2965228"/>
            <a:ext cx="138430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 name="Group 47"/>
          <p:cNvGrpSpPr>
            <a:grpSpLocks/>
          </p:cNvGrpSpPr>
          <p:nvPr/>
        </p:nvGrpSpPr>
        <p:grpSpPr bwMode="auto">
          <a:xfrm>
            <a:off x="4914900" y="4702177"/>
            <a:ext cx="779463" cy="381000"/>
            <a:chOff x="3096" y="2962"/>
            <a:chExt cx="491" cy="240"/>
          </a:xfrm>
        </p:grpSpPr>
        <p:sp>
          <p:nvSpPr>
            <p:cNvPr id="712752" name="Rectangle 4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53" name="Text Box 49"/>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NORTH</a:t>
              </a:r>
              <a:endParaRPr lang="en-US" sz="1800" b="0" dirty="0">
                <a:solidFill>
                  <a:srgbClr val="000000"/>
                </a:solidFill>
              </a:endParaRPr>
            </a:p>
          </p:txBody>
        </p:sp>
      </p:grpSp>
      <p:grpSp>
        <p:nvGrpSpPr>
          <p:cNvPr id="4" name="Group 53"/>
          <p:cNvGrpSpPr>
            <a:grpSpLocks/>
          </p:cNvGrpSpPr>
          <p:nvPr/>
        </p:nvGrpSpPr>
        <p:grpSpPr bwMode="auto">
          <a:xfrm>
            <a:off x="4914900" y="4702175"/>
            <a:ext cx="779463" cy="381000"/>
            <a:chOff x="3096" y="2962"/>
            <a:chExt cx="491" cy="240"/>
          </a:xfrm>
        </p:grpSpPr>
        <p:sp>
          <p:nvSpPr>
            <p:cNvPr id="712758" name="Rectangle 54"/>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59" name="Text Box 55"/>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EAST</a:t>
              </a:r>
              <a:endParaRPr lang="en-US" sz="1800" b="0" dirty="0">
                <a:solidFill>
                  <a:srgbClr val="000000"/>
                </a:solidFill>
              </a:endParaRPr>
            </a:p>
          </p:txBody>
        </p:sp>
      </p:grpSp>
      <p:grpSp>
        <p:nvGrpSpPr>
          <p:cNvPr id="5" name="Group 59"/>
          <p:cNvGrpSpPr>
            <a:grpSpLocks/>
          </p:cNvGrpSpPr>
          <p:nvPr/>
        </p:nvGrpSpPr>
        <p:grpSpPr bwMode="auto">
          <a:xfrm>
            <a:off x="4914900" y="4702175"/>
            <a:ext cx="779463" cy="381000"/>
            <a:chOff x="3096" y="2962"/>
            <a:chExt cx="491" cy="240"/>
          </a:xfrm>
        </p:grpSpPr>
        <p:sp>
          <p:nvSpPr>
            <p:cNvPr id="712764" name="Rectangle 60"/>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65" name="Text Box 61"/>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SOUTH</a:t>
              </a:r>
              <a:endParaRPr lang="en-US" sz="1800" b="0" dirty="0">
                <a:solidFill>
                  <a:srgbClr val="000000"/>
                </a:solidFill>
              </a:endParaRPr>
            </a:p>
          </p:txBody>
        </p:sp>
      </p:grpSp>
      <p:sp>
        <p:nvSpPr>
          <p:cNvPr id="712813" name="Text Box 109"/>
          <p:cNvSpPr txBox="1">
            <a:spLocks noChangeArrowheads="1"/>
          </p:cNvSpPr>
          <p:nvPr/>
        </p:nvSpPr>
        <p:spPr bwMode="auto">
          <a:xfrm>
            <a:off x="7315200"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err="1">
                <a:solidFill>
                  <a:srgbClr val="FF0000"/>
                </a:solidFill>
                <a:latin typeface="Geneva" charset="0"/>
              </a:rPr>
              <a:t>x</a:t>
            </a:r>
            <a:endParaRPr lang="en-US" sz="1800" dirty="0">
              <a:solidFill>
                <a:srgbClr val="FF0000"/>
              </a:solidFill>
              <a:latin typeface="Geneva" charset="0"/>
            </a:endParaRPr>
          </a:p>
        </p:txBody>
      </p:sp>
      <p:sp>
        <p:nvSpPr>
          <p:cNvPr id="712814" name="Text Box 110"/>
          <p:cNvSpPr txBox="1">
            <a:spLocks noChangeArrowheads="1"/>
          </p:cNvSpPr>
          <p:nvPr/>
        </p:nvSpPr>
        <p:spPr bwMode="auto">
          <a:xfrm>
            <a:off x="7315200"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15" name="Text Box 111"/>
          <p:cNvSpPr txBox="1">
            <a:spLocks noChangeArrowheads="1"/>
          </p:cNvSpPr>
          <p:nvPr/>
        </p:nvSpPr>
        <p:spPr bwMode="auto">
          <a:xfrm>
            <a:off x="6999288"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16" name="Text Box 112"/>
          <p:cNvSpPr txBox="1">
            <a:spLocks noChangeArrowheads="1"/>
          </p:cNvSpPr>
          <p:nvPr/>
        </p:nvSpPr>
        <p:spPr bwMode="auto">
          <a:xfrm>
            <a:off x="6999288"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2" name="Text Box 128"/>
          <p:cNvSpPr txBox="1">
            <a:spLocks noChangeArrowheads="1"/>
          </p:cNvSpPr>
          <p:nvPr/>
        </p:nvSpPr>
        <p:spPr bwMode="auto">
          <a:xfrm>
            <a:off x="7289800" y="2578705"/>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834" name="Text Box 130"/>
          <p:cNvSpPr txBox="1">
            <a:spLocks noChangeArrowheads="1"/>
          </p:cNvSpPr>
          <p:nvPr/>
        </p:nvSpPr>
        <p:spPr bwMode="auto">
          <a:xfrm>
            <a:off x="73120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err="1">
                <a:solidFill>
                  <a:srgbClr val="FF0000"/>
                </a:solidFill>
                <a:latin typeface="Geneva" charset="0"/>
              </a:rPr>
              <a:t>x</a:t>
            </a:r>
            <a:endParaRPr lang="en-US" sz="1800" dirty="0">
              <a:solidFill>
                <a:srgbClr val="FF0000"/>
              </a:solidFill>
              <a:latin typeface="Geneva" charset="0"/>
            </a:endParaRPr>
          </a:p>
        </p:txBody>
      </p:sp>
      <p:sp>
        <p:nvSpPr>
          <p:cNvPr id="712835" name="Text Box 131"/>
          <p:cNvSpPr txBox="1">
            <a:spLocks noChangeArrowheads="1"/>
          </p:cNvSpPr>
          <p:nvPr/>
        </p:nvSpPr>
        <p:spPr bwMode="auto">
          <a:xfrm>
            <a:off x="76422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6" name="Text Box 132"/>
          <p:cNvSpPr txBox="1">
            <a:spLocks noChangeArrowheads="1"/>
          </p:cNvSpPr>
          <p:nvPr/>
        </p:nvSpPr>
        <p:spPr bwMode="auto">
          <a:xfrm>
            <a:off x="79724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7" name="Text Box 133"/>
          <p:cNvSpPr txBox="1">
            <a:spLocks noChangeArrowheads="1"/>
          </p:cNvSpPr>
          <p:nvPr/>
        </p:nvSpPr>
        <p:spPr bwMode="auto">
          <a:xfrm>
            <a:off x="7972425"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8" name="Text Box 134"/>
          <p:cNvSpPr txBox="1">
            <a:spLocks noChangeArrowheads="1"/>
          </p:cNvSpPr>
          <p:nvPr/>
        </p:nvSpPr>
        <p:spPr bwMode="auto">
          <a:xfrm>
            <a:off x="8285163"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2" name="Text Box 138"/>
          <p:cNvSpPr txBox="1">
            <a:spLocks noChangeArrowheads="1"/>
          </p:cNvSpPr>
          <p:nvPr/>
        </p:nvSpPr>
        <p:spPr bwMode="auto">
          <a:xfrm>
            <a:off x="8285163"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3" name="Text Box 139"/>
          <p:cNvSpPr txBox="1">
            <a:spLocks noChangeArrowheads="1"/>
          </p:cNvSpPr>
          <p:nvPr/>
        </p:nvSpPr>
        <p:spPr bwMode="auto">
          <a:xfrm>
            <a:off x="8285163"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4" name="Text Box 140"/>
          <p:cNvSpPr txBox="1">
            <a:spLocks noChangeArrowheads="1"/>
          </p:cNvSpPr>
          <p:nvPr/>
        </p:nvSpPr>
        <p:spPr bwMode="auto">
          <a:xfrm>
            <a:off x="8285163"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5" name="Text Box 141"/>
          <p:cNvSpPr txBox="1">
            <a:spLocks noChangeArrowheads="1"/>
          </p:cNvSpPr>
          <p:nvPr/>
        </p:nvSpPr>
        <p:spPr bwMode="auto">
          <a:xfrm>
            <a:off x="8285163"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6" name="Text Box 142"/>
          <p:cNvSpPr txBox="1">
            <a:spLocks noChangeArrowheads="1"/>
          </p:cNvSpPr>
          <p:nvPr/>
        </p:nvSpPr>
        <p:spPr bwMode="auto">
          <a:xfrm>
            <a:off x="8285163"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7" name="Text Box 143"/>
          <p:cNvSpPr txBox="1">
            <a:spLocks noChangeArrowheads="1"/>
          </p:cNvSpPr>
          <p:nvPr/>
        </p:nvSpPr>
        <p:spPr bwMode="auto">
          <a:xfrm>
            <a:off x="79724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8" name="Text Box 144"/>
          <p:cNvSpPr txBox="1">
            <a:spLocks noChangeArrowheads="1"/>
          </p:cNvSpPr>
          <p:nvPr/>
        </p:nvSpPr>
        <p:spPr bwMode="auto">
          <a:xfrm>
            <a:off x="7972425"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9" name="Text Box 145"/>
          <p:cNvSpPr txBox="1">
            <a:spLocks noChangeArrowheads="1"/>
          </p:cNvSpPr>
          <p:nvPr/>
        </p:nvSpPr>
        <p:spPr bwMode="auto">
          <a:xfrm>
            <a:off x="79724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0" name="Text Box 146"/>
          <p:cNvSpPr txBox="1">
            <a:spLocks noChangeArrowheads="1"/>
          </p:cNvSpPr>
          <p:nvPr/>
        </p:nvSpPr>
        <p:spPr bwMode="auto">
          <a:xfrm>
            <a:off x="76422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1" name="Text Box 147"/>
          <p:cNvSpPr txBox="1">
            <a:spLocks noChangeArrowheads="1"/>
          </p:cNvSpPr>
          <p:nvPr/>
        </p:nvSpPr>
        <p:spPr bwMode="auto">
          <a:xfrm>
            <a:off x="76422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2" name="Text Box 148"/>
          <p:cNvSpPr txBox="1">
            <a:spLocks noChangeArrowheads="1"/>
          </p:cNvSpPr>
          <p:nvPr/>
        </p:nvSpPr>
        <p:spPr bwMode="auto">
          <a:xfrm>
            <a:off x="7315200"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3" name="Text Box 149"/>
          <p:cNvSpPr txBox="1">
            <a:spLocks noChangeArrowheads="1"/>
          </p:cNvSpPr>
          <p:nvPr/>
        </p:nvSpPr>
        <p:spPr bwMode="auto">
          <a:xfrm>
            <a:off x="6999288"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4" name="Text Box 150"/>
          <p:cNvSpPr txBox="1">
            <a:spLocks noChangeArrowheads="1"/>
          </p:cNvSpPr>
          <p:nvPr/>
        </p:nvSpPr>
        <p:spPr bwMode="auto">
          <a:xfrm>
            <a:off x="6672263"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5" name="Text Box 151"/>
          <p:cNvSpPr txBox="1">
            <a:spLocks noChangeArrowheads="1"/>
          </p:cNvSpPr>
          <p:nvPr/>
        </p:nvSpPr>
        <p:spPr bwMode="auto">
          <a:xfrm>
            <a:off x="6672263"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6" name="Text Box 152"/>
          <p:cNvSpPr txBox="1">
            <a:spLocks noChangeArrowheads="1"/>
          </p:cNvSpPr>
          <p:nvPr/>
        </p:nvSpPr>
        <p:spPr bwMode="auto">
          <a:xfrm>
            <a:off x="6672263"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7" name="Text Box 153"/>
          <p:cNvSpPr txBox="1">
            <a:spLocks noChangeArrowheads="1"/>
          </p:cNvSpPr>
          <p:nvPr/>
        </p:nvSpPr>
        <p:spPr bwMode="auto">
          <a:xfrm>
            <a:off x="63468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8" name="Text Box 154"/>
          <p:cNvSpPr txBox="1">
            <a:spLocks noChangeArrowheads="1"/>
          </p:cNvSpPr>
          <p:nvPr/>
        </p:nvSpPr>
        <p:spPr bwMode="auto">
          <a:xfrm>
            <a:off x="63468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9" name="Text Box 155"/>
          <p:cNvSpPr txBox="1">
            <a:spLocks noChangeArrowheads="1"/>
          </p:cNvSpPr>
          <p:nvPr/>
        </p:nvSpPr>
        <p:spPr bwMode="auto">
          <a:xfrm>
            <a:off x="6346825"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0" name="Text Box 156"/>
          <p:cNvSpPr txBox="1">
            <a:spLocks noChangeArrowheads="1"/>
          </p:cNvSpPr>
          <p:nvPr/>
        </p:nvSpPr>
        <p:spPr bwMode="auto">
          <a:xfrm>
            <a:off x="6346825"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1" name="Text Box 157"/>
          <p:cNvSpPr txBox="1">
            <a:spLocks noChangeArrowheads="1"/>
          </p:cNvSpPr>
          <p:nvPr/>
        </p:nvSpPr>
        <p:spPr bwMode="auto">
          <a:xfrm>
            <a:off x="63468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2" name="Text Box 158"/>
          <p:cNvSpPr txBox="1">
            <a:spLocks noChangeArrowheads="1"/>
          </p:cNvSpPr>
          <p:nvPr/>
        </p:nvSpPr>
        <p:spPr bwMode="auto">
          <a:xfrm>
            <a:off x="6346825"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3" name="Text Box 159"/>
          <p:cNvSpPr txBox="1">
            <a:spLocks noChangeArrowheads="1"/>
          </p:cNvSpPr>
          <p:nvPr/>
        </p:nvSpPr>
        <p:spPr bwMode="auto">
          <a:xfrm>
            <a:off x="6672263"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4" name="Text Box 160"/>
          <p:cNvSpPr txBox="1">
            <a:spLocks noChangeArrowheads="1"/>
          </p:cNvSpPr>
          <p:nvPr/>
        </p:nvSpPr>
        <p:spPr bwMode="auto">
          <a:xfrm>
            <a:off x="6672263"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5" name="Text Box 161"/>
          <p:cNvSpPr txBox="1">
            <a:spLocks noChangeArrowheads="1"/>
          </p:cNvSpPr>
          <p:nvPr/>
        </p:nvSpPr>
        <p:spPr bwMode="auto">
          <a:xfrm>
            <a:off x="6999288"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6" name="Text Box 162"/>
          <p:cNvSpPr txBox="1">
            <a:spLocks noChangeArrowheads="1"/>
          </p:cNvSpPr>
          <p:nvPr/>
        </p:nvSpPr>
        <p:spPr bwMode="auto">
          <a:xfrm>
            <a:off x="7315200"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8" name="Text Box 164"/>
          <p:cNvSpPr txBox="1">
            <a:spLocks noChangeArrowheads="1"/>
          </p:cNvSpPr>
          <p:nvPr/>
        </p:nvSpPr>
        <p:spPr bwMode="auto">
          <a:xfrm>
            <a:off x="7289800" y="3557210"/>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a:solidFill>
                  <a:srgbClr val="000000"/>
                </a:solidFill>
                <a:sym typeface="Symbol" charset="2"/>
              </a:rPr>
              <a:t></a:t>
            </a:r>
            <a:endParaRPr lang="en-US" dirty="0">
              <a:solidFill>
                <a:srgbClr val="000000"/>
              </a:solidFill>
            </a:endParaRPr>
          </a:p>
        </p:txBody>
      </p:sp>
      <p:grpSp>
        <p:nvGrpSpPr>
          <p:cNvPr id="6" name="Group 170"/>
          <p:cNvGrpSpPr>
            <a:grpSpLocks/>
          </p:cNvGrpSpPr>
          <p:nvPr/>
        </p:nvGrpSpPr>
        <p:grpSpPr bwMode="auto">
          <a:xfrm>
            <a:off x="1152525" y="5715000"/>
            <a:ext cx="5934074" cy="758825"/>
            <a:chOff x="726" y="3600"/>
            <a:chExt cx="3738" cy="478"/>
          </a:xfrm>
        </p:grpSpPr>
        <p:pic>
          <p:nvPicPr>
            <p:cNvPr id="712870" name="Picture 166" descr="StopSign"/>
            <p:cNvPicPr>
              <a:picLocks noChangeAspect="1" noChangeArrowheads="1"/>
            </p:cNvPicPr>
            <p:nvPr/>
          </p:nvPicPr>
          <p:blipFill>
            <a:blip r:embed="rId4"/>
            <a:srcRect/>
            <a:stretch>
              <a:fillRect/>
            </a:stretch>
          </p:blipFill>
          <p:spPr bwMode="auto">
            <a:xfrm>
              <a:off x="726" y="3600"/>
              <a:ext cx="478" cy="478"/>
            </a:xfrm>
            <a:prstGeom prst="rect">
              <a:avLst/>
            </a:prstGeom>
            <a:noFill/>
          </p:spPr>
        </p:pic>
        <p:sp>
          <p:nvSpPr>
            <p:cNvPr id="712871" name="AutoShape 167"/>
            <p:cNvSpPr>
              <a:spLocks noChangeArrowheads="1"/>
            </p:cNvSpPr>
            <p:nvPr/>
          </p:nvSpPr>
          <p:spPr bwMode="auto">
            <a:xfrm>
              <a:off x="731" y="3604"/>
              <a:ext cx="472" cy="465"/>
            </a:xfrm>
            <a:prstGeom prst="octagon">
              <a:avLst>
                <a:gd name="adj" fmla="val 29287"/>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73" name="Text Box 169"/>
            <p:cNvSpPr txBox="1">
              <a:spLocks noChangeArrowheads="1"/>
            </p:cNvSpPr>
            <p:nvPr/>
          </p:nvSpPr>
          <p:spPr bwMode="auto">
            <a:xfrm>
              <a:off x="1300" y="3637"/>
              <a:ext cx="3164" cy="404"/>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2000" b="0" i="1">
                  <a:solidFill>
                    <a:srgbClr val="000000"/>
                  </a:solidFill>
                </a:rPr>
                <a:t>Don’t follow the recursion more than one level.</a:t>
              </a:r>
            </a:p>
            <a:p>
              <a:pPr>
                <a:lnSpc>
                  <a:spcPct val="90000"/>
                </a:lnSpc>
              </a:pPr>
              <a:r>
                <a:rPr lang="en-US" sz="2000" b="0" i="1">
                  <a:solidFill>
                    <a:srgbClr val="000000"/>
                  </a:solidFill>
                </a:rPr>
                <a:t>Depend on the recursive leap of faith.</a:t>
              </a:r>
            </a:p>
          </p:txBody>
        </p:sp>
      </p:grpSp>
      <p:sp>
        <p:nvSpPr>
          <p:cNvPr id="120" name="Text Box 9"/>
          <p:cNvSpPr txBox="1">
            <a:spLocks noChangeArrowheads="1"/>
          </p:cNvSpPr>
          <p:nvPr/>
        </p:nvSpPr>
        <p:spPr bwMode="auto">
          <a:xfrm>
            <a:off x="4876800" y="4439860"/>
            <a:ext cx="817563"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grpSp>
        <p:nvGrpSpPr>
          <p:cNvPr id="7" name="Group 46"/>
          <p:cNvGrpSpPr>
            <a:grpSpLocks/>
          </p:cNvGrpSpPr>
          <p:nvPr/>
        </p:nvGrpSpPr>
        <p:grpSpPr bwMode="auto">
          <a:xfrm>
            <a:off x="4914900" y="4702169"/>
            <a:ext cx="779463" cy="384175"/>
            <a:chOff x="3096" y="2962"/>
            <a:chExt cx="491" cy="242"/>
          </a:xfrm>
        </p:grpSpPr>
        <p:sp>
          <p:nvSpPr>
            <p:cNvPr id="122" name="Rectangle 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3" name="Text Box 10"/>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sp>
        <p:nvSpPr>
          <p:cNvPr id="128" name="Text Box 27"/>
          <p:cNvSpPr txBox="1">
            <a:spLocks noChangeArrowheads="1"/>
          </p:cNvSpPr>
          <p:nvPr/>
        </p:nvSpPr>
        <p:spPr bwMode="auto">
          <a:xfrm>
            <a:off x="3931027" y="4439860"/>
            <a:ext cx="817563" cy="304800"/>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8" name="Group 44"/>
          <p:cNvGrpSpPr>
            <a:grpSpLocks/>
          </p:cNvGrpSpPr>
          <p:nvPr/>
        </p:nvGrpSpPr>
        <p:grpSpPr bwMode="auto">
          <a:xfrm>
            <a:off x="3969127" y="4702175"/>
            <a:ext cx="779463" cy="381000"/>
            <a:chOff x="1944" y="2962"/>
            <a:chExt cx="491" cy="240"/>
          </a:xfrm>
        </p:grpSpPr>
        <p:sp>
          <p:nvSpPr>
            <p:cNvPr id="130" name="Rectangle 26"/>
            <p:cNvSpPr>
              <a:spLocks noChangeArrowheads="1"/>
            </p:cNvSpPr>
            <p:nvPr/>
          </p:nvSpPr>
          <p:spPr bwMode="auto">
            <a:xfrm>
              <a:off x="1944"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1" name="Text Box 28"/>
            <p:cNvSpPr txBox="1">
              <a:spLocks noChangeArrowheads="1"/>
            </p:cNvSpPr>
            <p:nvPr/>
          </p:nvSpPr>
          <p:spPr bwMode="auto">
            <a:xfrm>
              <a:off x="1944"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(3, 3)</a:t>
              </a:r>
            </a:p>
          </p:txBody>
        </p:sp>
      </p:grpSp>
      <p:grpSp>
        <p:nvGrpSpPr>
          <p:cNvPr id="9" name="Group 47"/>
          <p:cNvGrpSpPr>
            <a:grpSpLocks/>
          </p:cNvGrpSpPr>
          <p:nvPr/>
        </p:nvGrpSpPr>
        <p:grpSpPr bwMode="auto">
          <a:xfrm>
            <a:off x="4914900" y="4702177"/>
            <a:ext cx="779463" cy="381000"/>
            <a:chOff x="3096" y="2962"/>
            <a:chExt cx="491" cy="240"/>
          </a:xfrm>
        </p:grpSpPr>
        <p:sp>
          <p:nvSpPr>
            <p:cNvPr id="133" name="Rectangle 4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4" name="Text Box 49"/>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NORTH</a:t>
              </a:r>
              <a:endParaRPr lang="en-US" sz="1800" b="0" dirty="0">
                <a:solidFill>
                  <a:srgbClr val="000000"/>
                </a:solidFill>
              </a:endParaRPr>
            </a:p>
          </p:txBody>
        </p:sp>
      </p:grpSp>
      <p:grpSp>
        <p:nvGrpSpPr>
          <p:cNvPr id="10" name="Group 53"/>
          <p:cNvGrpSpPr>
            <a:grpSpLocks/>
          </p:cNvGrpSpPr>
          <p:nvPr/>
        </p:nvGrpSpPr>
        <p:grpSpPr bwMode="auto">
          <a:xfrm>
            <a:off x="4914900" y="4702175"/>
            <a:ext cx="779463" cy="381000"/>
            <a:chOff x="3096" y="2962"/>
            <a:chExt cx="491" cy="240"/>
          </a:xfrm>
        </p:grpSpPr>
        <p:sp>
          <p:nvSpPr>
            <p:cNvPr id="139" name="Rectangle 54"/>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40" name="Text Box 55"/>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EAST</a:t>
              </a:r>
              <a:endParaRPr lang="en-US" sz="1800" b="0" dirty="0">
                <a:solidFill>
                  <a:srgbClr val="000000"/>
                </a:solidFill>
              </a:endParaRPr>
            </a:p>
          </p:txBody>
        </p:sp>
      </p:grpSp>
      <p:grpSp>
        <p:nvGrpSpPr>
          <p:cNvPr id="11" name="Group 59"/>
          <p:cNvGrpSpPr>
            <a:grpSpLocks/>
          </p:cNvGrpSpPr>
          <p:nvPr/>
        </p:nvGrpSpPr>
        <p:grpSpPr bwMode="auto">
          <a:xfrm>
            <a:off x="4914900" y="4702175"/>
            <a:ext cx="779463" cy="381000"/>
            <a:chOff x="3096" y="2962"/>
            <a:chExt cx="491" cy="240"/>
          </a:xfrm>
        </p:grpSpPr>
        <p:sp>
          <p:nvSpPr>
            <p:cNvPr id="145" name="Rectangle 60"/>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46" name="Text Box 61"/>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SOUTH</a:t>
              </a:r>
              <a:endParaRPr lang="en-US" sz="1800" b="0" dirty="0">
                <a:solidFill>
                  <a:srgbClr val="000000"/>
                </a:solidFill>
              </a:endParaRPr>
            </a:p>
          </p:txBody>
        </p:sp>
      </p:grpSp>
      <p:grpSp>
        <p:nvGrpSpPr>
          <p:cNvPr id="12" name="Group 93"/>
          <p:cNvGrpSpPr>
            <a:grpSpLocks/>
          </p:cNvGrpSpPr>
          <p:nvPr/>
        </p:nvGrpSpPr>
        <p:grpSpPr bwMode="auto">
          <a:xfrm>
            <a:off x="457200" y="1549400"/>
            <a:ext cx="5583238" cy="3962400"/>
            <a:chOff x="288" y="864"/>
            <a:chExt cx="3517" cy="2496"/>
          </a:xfrm>
        </p:grpSpPr>
        <p:sp>
          <p:nvSpPr>
            <p:cNvPr id="151" name="Rectangle 94"/>
            <p:cNvSpPr>
              <a:spLocks noChangeArrowheads="1"/>
            </p:cNvSpPr>
            <p:nvPr/>
          </p:nvSpPr>
          <p:spPr bwMode="auto">
            <a:xfrm>
              <a:off x="288" y="864"/>
              <a:ext cx="3456" cy="2496"/>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52" name="Rectangle 95"/>
            <p:cNvSpPr>
              <a:spLocks noChangeArrowheads="1"/>
            </p:cNvSpPr>
            <p:nvPr/>
          </p:nvSpPr>
          <p:spPr bwMode="auto">
            <a:xfrm>
              <a:off x="320" y="883"/>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153" name="Text Box 96"/>
            <p:cNvSpPr txBox="1">
              <a:spLocks noChangeArrowheads="1"/>
            </p:cNvSpPr>
            <p:nvPr/>
          </p:nvSpPr>
          <p:spPr bwMode="auto">
            <a:xfrm>
              <a:off x="3168" y="2893"/>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155" name="Text Box 98"/>
            <p:cNvSpPr txBox="1">
              <a:spLocks noChangeArrowheads="1"/>
            </p:cNvSpPr>
            <p:nvPr/>
          </p:nvSpPr>
          <p:spPr bwMode="auto">
            <a:xfrm>
              <a:off x="2587" y="2893"/>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13" name="Group 99"/>
            <p:cNvGrpSpPr>
              <a:grpSpLocks/>
            </p:cNvGrpSpPr>
            <p:nvPr/>
          </p:nvGrpSpPr>
          <p:grpSpPr bwMode="auto">
            <a:xfrm>
              <a:off x="2611" y="3058"/>
              <a:ext cx="491" cy="240"/>
              <a:chOff x="2515" y="2962"/>
              <a:chExt cx="491" cy="240"/>
            </a:xfrm>
          </p:grpSpPr>
          <p:sp>
            <p:nvSpPr>
              <p:cNvPr id="163" name="Rectangle 100"/>
              <p:cNvSpPr>
                <a:spLocks noChangeArrowheads="1"/>
              </p:cNvSpPr>
              <p:nvPr/>
            </p:nvSpPr>
            <p:spPr bwMode="auto">
              <a:xfrm>
                <a:off x="2515"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4" name="Text Box 101"/>
              <p:cNvSpPr txBox="1">
                <a:spLocks noChangeArrowheads="1"/>
              </p:cNvSpPr>
              <p:nvPr/>
            </p:nvSpPr>
            <p:spPr bwMode="auto">
              <a:xfrm>
                <a:off x="2515"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(3, 2)</a:t>
                </a:r>
                <a:endParaRPr lang="en-US" sz="1600" b="0" dirty="0">
                  <a:solidFill>
                    <a:srgbClr val="000000"/>
                  </a:solidFill>
                </a:endParaRPr>
              </a:p>
            </p:txBody>
          </p:sp>
        </p:grpSp>
        <p:grpSp>
          <p:nvGrpSpPr>
            <p:cNvPr id="14" name="Group 102"/>
            <p:cNvGrpSpPr>
              <a:grpSpLocks/>
            </p:cNvGrpSpPr>
            <p:nvPr/>
          </p:nvGrpSpPr>
          <p:grpSpPr bwMode="auto">
            <a:xfrm>
              <a:off x="3192" y="3058"/>
              <a:ext cx="491" cy="242"/>
              <a:chOff x="3096" y="2962"/>
              <a:chExt cx="491" cy="242"/>
            </a:xfrm>
          </p:grpSpPr>
          <p:sp>
            <p:nvSpPr>
              <p:cNvPr id="161" name="Rectangle 103"/>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2" name="Text Box 104"/>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grpSp>
      <p:sp>
        <p:nvSpPr>
          <p:cNvPr id="165" name="Rectangle 76"/>
          <p:cNvSpPr>
            <a:spLocks noChangeArrowheads="1"/>
          </p:cNvSpPr>
          <p:nvPr/>
        </p:nvSpPr>
        <p:spPr bwMode="auto">
          <a:xfrm>
            <a:off x="857250" y="1887538"/>
            <a:ext cx="432044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6" name="Rectangle 171"/>
          <p:cNvSpPr>
            <a:spLocks noChangeArrowheads="1"/>
          </p:cNvSpPr>
          <p:nvPr/>
        </p:nvSpPr>
        <p:spPr bwMode="auto">
          <a:xfrm>
            <a:off x="857250" y="4488867"/>
            <a:ext cx="150495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5" name="Group 113"/>
          <p:cNvGrpSpPr>
            <a:grpSpLocks/>
          </p:cNvGrpSpPr>
          <p:nvPr/>
        </p:nvGrpSpPr>
        <p:grpSpPr bwMode="auto">
          <a:xfrm>
            <a:off x="457200" y="1549400"/>
            <a:ext cx="5583239" cy="3962400"/>
            <a:chOff x="288" y="864"/>
            <a:chExt cx="3517" cy="2496"/>
          </a:xfrm>
        </p:grpSpPr>
        <p:sp>
          <p:nvSpPr>
            <p:cNvPr id="100" name="Rectangle 114"/>
            <p:cNvSpPr>
              <a:spLocks noChangeArrowheads="1"/>
            </p:cNvSpPr>
            <p:nvPr/>
          </p:nvSpPr>
          <p:spPr bwMode="auto">
            <a:xfrm>
              <a:off x="288" y="864"/>
              <a:ext cx="3456" cy="2496"/>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1" name="Rectangle 115"/>
            <p:cNvSpPr>
              <a:spLocks noChangeArrowheads="1"/>
            </p:cNvSpPr>
            <p:nvPr/>
          </p:nvSpPr>
          <p:spPr bwMode="auto">
            <a:xfrm>
              <a:off x="320" y="883"/>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smtClean="0">
                  <a:solidFill>
                    <a:srgbClr val="000000"/>
                  </a:solidFill>
                  <a:latin typeface="Courier New" charset="0"/>
                </a:rPr>
                <a:t>(</a:t>
              </a:r>
              <a:r>
                <a:rPr lang="en-US" dirty="0" err="1" smtClean="0">
                  <a:solidFill>
                    <a:srgbClr val="000000"/>
                  </a:solidFill>
                  <a:latin typeface="Courier New" charset="0"/>
                </a:rPr>
                <a:t>maze.isOutside(start</a:t>
              </a:r>
              <a:r>
                <a:rPr lang="en-US" dirty="0" smtClean="0">
                  <a:solidFill>
                    <a:srgbClr val="000000"/>
                  </a:solidFill>
                  <a:latin typeface="Courier New" charset="0"/>
                </a:rPr>
                <a:t>)) </a:t>
              </a:r>
              <a:r>
                <a:rPr lang="en-US" dirty="0">
                  <a:solidFill>
                    <a:srgbClr val="000000"/>
                  </a:solidFill>
                  <a:latin typeface="Courier New" charset="0"/>
                </a:rPr>
                <a:t>return true;</a:t>
              </a:r>
            </a:p>
            <a:p>
              <a:pPr>
                <a:lnSpc>
                  <a:spcPct val="110000"/>
                </a:lnSpc>
              </a:pPr>
              <a:r>
                <a:rPr lang="en-US" dirty="0">
                  <a:solidFill>
                    <a:srgbClr val="000000"/>
                  </a:solidFill>
                  <a:latin typeface="Courier New" charset="0"/>
                </a:rPr>
                <a:t>   if </a:t>
              </a:r>
              <a:r>
                <a:rPr lang="en-US" dirty="0" smtClean="0">
                  <a:solidFill>
                    <a:srgbClr val="000000"/>
                  </a:solidFill>
                  <a:latin typeface="Courier New" charset="0"/>
                </a:rPr>
                <a:t>(</a:t>
              </a:r>
              <a:r>
                <a:rPr lang="en-US" dirty="0" err="1" smtClean="0">
                  <a:solidFill>
                    <a:srgbClr val="000000"/>
                  </a:solidFill>
                  <a:latin typeface="Courier New" charset="0"/>
                </a:rPr>
                <a:t>maze.isMarked(start</a:t>
              </a:r>
              <a:r>
                <a:rPr lang="en-US" dirty="0" smtClean="0">
                  <a:solidFill>
                    <a:srgbClr val="000000"/>
                  </a:solidFill>
                  <a:latin typeface="Courier New" charset="0"/>
                </a:rPr>
                <a:t>)) </a:t>
              </a:r>
              <a:r>
                <a:rPr lang="en-US" dirty="0">
                  <a:solidFill>
                    <a:srgbClr val="000000"/>
                  </a:solidFill>
                  <a:latin typeface="Courier New" charset="0"/>
                </a:rPr>
                <a:t>return false;</a:t>
              </a:r>
            </a:p>
            <a:p>
              <a:pPr>
                <a:lnSpc>
                  <a:spcPct val="11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endParaRPr lang="en-US" dirty="0">
                <a:solidFill>
                  <a:srgbClr val="000000"/>
                </a:solidFill>
                <a:latin typeface="Courier New" charset="0"/>
              </a:endParaRPr>
            </a:p>
            <a:p>
              <a:pPr>
                <a:lnSpc>
                  <a:spcPct val="110000"/>
                </a:lnSpc>
              </a:pPr>
              <a:r>
                <a:rPr lang="en-US" dirty="0">
                  <a:solidFill>
                    <a:srgbClr val="000000"/>
                  </a:solidFill>
                  <a:latin typeface="Courier New" charset="0"/>
                </a:rPr>
                <a:t>   </a:t>
              </a:r>
              <a:r>
                <a:rPr lang="en-US" dirty="0" smtClean="0">
                  <a:solidFill>
                    <a:srgbClr val="000000"/>
                  </a:solidFill>
                  <a:latin typeface="Courier New" charset="0"/>
                </a:rPr>
                <a:t>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smtClean="0">
                  <a:solidFill>
                    <a:srgbClr val="000000"/>
                  </a:solidFill>
                  <a:latin typeface="Courier New" charset="0"/>
                </a:rPr>
                <a:t>!</a:t>
              </a:r>
              <a:r>
                <a:rPr lang="en-US" dirty="0" err="1" smtClean="0">
                  <a:solidFill>
                    <a:srgbClr val="000000"/>
                  </a:solidFill>
                  <a:latin typeface="Courier New" charset="0"/>
                </a:rPr>
                <a:t>maze.wallExists(start</a:t>
              </a:r>
              <a:r>
                <a:rPr lang="en-US" dirty="0" smtClean="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smtClean="0">
                  <a:solidFill>
                    <a:srgbClr val="000000"/>
                  </a:solidFill>
                  <a:latin typeface="Courier New" charset="0"/>
                </a:rPr>
                <a:t>(</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endParaRPr lang="en-US" dirty="0">
                <a:solidFill>
                  <a:srgbClr val="000000"/>
                </a:solidFill>
                <a:latin typeface="Courier New" charset="0"/>
              </a:endParaRP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102" name="Text Box 116"/>
            <p:cNvSpPr txBox="1">
              <a:spLocks noChangeArrowheads="1"/>
            </p:cNvSpPr>
            <p:nvPr/>
          </p:nvSpPr>
          <p:spPr bwMode="auto">
            <a:xfrm>
              <a:off x="3168" y="2893"/>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103" name="Text Box 118"/>
            <p:cNvSpPr txBox="1">
              <a:spLocks noChangeArrowheads="1"/>
            </p:cNvSpPr>
            <p:nvPr/>
          </p:nvSpPr>
          <p:spPr bwMode="auto">
            <a:xfrm>
              <a:off x="2605" y="2893"/>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16" name="Group 119"/>
            <p:cNvGrpSpPr>
              <a:grpSpLocks/>
            </p:cNvGrpSpPr>
            <p:nvPr/>
          </p:nvGrpSpPr>
          <p:grpSpPr bwMode="auto">
            <a:xfrm>
              <a:off x="2629" y="3058"/>
              <a:ext cx="491" cy="240"/>
              <a:chOff x="2533" y="2962"/>
              <a:chExt cx="491" cy="240"/>
            </a:xfrm>
          </p:grpSpPr>
          <p:sp>
            <p:nvSpPr>
              <p:cNvPr id="108" name="Rectangle 120"/>
              <p:cNvSpPr>
                <a:spLocks noChangeArrowheads="1"/>
              </p:cNvSpPr>
              <p:nvPr/>
            </p:nvSpPr>
            <p:spPr bwMode="auto">
              <a:xfrm>
                <a:off x="2533"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Text Box 121"/>
              <p:cNvSpPr txBox="1">
                <a:spLocks noChangeArrowheads="1"/>
              </p:cNvSpPr>
              <p:nvPr/>
            </p:nvSpPr>
            <p:spPr bwMode="auto">
              <a:xfrm>
                <a:off x="2533"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(3, 4)</a:t>
                </a:r>
                <a:endParaRPr lang="en-US" sz="1600" b="0" dirty="0">
                  <a:solidFill>
                    <a:srgbClr val="000000"/>
                  </a:solidFill>
                </a:endParaRPr>
              </a:p>
            </p:txBody>
          </p:sp>
        </p:grpSp>
        <p:grpSp>
          <p:nvGrpSpPr>
            <p:cNvPr id="17" name="Group 122"/>
            <p:cNvGrpSpPr>
              <a:grpSpLocks/>
            </p:cNvGrpSpPr>
            <p:nvPr/>
          </p:nvGrpSpPr>
          <p:grpSpPr bwMode="auto">
            <a:xfrm>
              <a:off x="3192" y="3058"/>
              <a:ext cx="491" cy="242"/>
              <a:chOff x="3096" y="2962"/>
              <a:chExt cx="491" cy="242"/>
            </a:xfrm>
          </p:grpSpPr>
          <p:sp>
            <p:nvSpPr>
              <p:cNvPr id="106" name="Rectangle 123"/>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7" name="Text Box 124"/>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grpSp>
      <p:sp>
        <p:nvSpPr>
          <p:cNvPr id="110" name="Rectangle 76"/>
          <p:cNvSpPr>
            <a:spLocks noChangeArrowheads="1"/>
          </p:cNvSpPr>
          <p:nvPr/>
        </p:nvSpPr>
        <p:spPr bwMode="auto">
          <a:xfrm>
            <a:off x="857250" y="1887538"/>
            <a:ext cx="432044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165"/>
          <p:cNvSpPr>
            <a:spLocks noChangeArrowheads="1"/>
          </p:cNvSpPr>
          <p:nvPr/>
        </p:nvSpPr>
        <p:spPr bwMode="auto">
          <a:xfrm>
            <a:off x="1816100" y="3285769"/>
            <a:ext cx="1384300"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1271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12733"/>
                                        </p:tgtEl>
                                        <p:attrNameLst>
                                          <p:attrName>style.visibility</p:attrName>
                                        </p:attrNameLst>
                                      </p:cBhvr>
                                      <p:to>
                                        <p:strVal val="visible"/>
                                      </p:to>
                                    </p:set>
                                  </p:childTnLst>
                                  <p:subTnLst>
                                    <p:set>
                                      <p:cBhvr override="childStyle">
                                        <p:cTn dur="1" fill="hold" display="0" masterRel="nextClick" afterEffect="1"/>
                                        <p:tgtEl>
                                          <p:spTgt spid="712733"/>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12734"/>
                                        </p:tgtEl>
                                        <p:attrNameLst>
                                          <p:attrName>style.visibility</p:attrName>
                                        </p:attrNameLst>
                                      </p:cBhvr>
                                      <p:to>
                                        <p:strVal val="visible"/>
                                      </p:to>
                                    </p:set>
                                  </p:childTnLst>
                                  <p:subTnLst>
                                    <p:set>
                                      <p:cBhvr override="childStyle">
                                        <p:cTn dur="1" fill="hold" display="0" masterRel="nextClick" afterEffect="1"/>
                                        <p:tgtEl>
                                          <p:spTgt spid="71273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1273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2739"/>
                                        </p:tgtEl>
                                        <p:attrNameLst>
                                          <p:attrName>style.visibility</p:attrName>
                                        </p:attrNameLst>
                                      </p:cBhvr>
                                      <p:to>
                                        <p:strVal val="visible"/>
                                      </p:to>
                                    </p:set>
                                  </p:childTnLst>
                                  <p:subTnLst>
                                    <p:set>
                                      <p:cBhvr override="childStyle">
                                        <p:cTn dur="1" fill="hold" display="0" masterRel="nextClick" afterEffect="1"/>
                                        <p:tgtEl>
                                          <p:spTgt spid="71273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6"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xit" presetSubtype="0" fill="hold" grpId="0" nodeType="afterEffect">
                                  <p:stCondLst>
                                    <p:cond delay="0"/>
                                  </p:stCondLst>
                                  <p:childTnLst>
                                    <p:set>
                                      <p:cBhvr>
                                        <p:cTn id="40" dur="1" fill="hold">
                                          <p:stCondLst>
                                            <p:cond delay="0"/>
                                          </p:stCondLst>
                                        </p:cTn>
                                        <p:tgtEl>
                                          <p:spTgt spid="712708"/>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712812"/>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65"/>
                                        </p:tgtEl>
                                        <p:attrNameLst>
                                          <p:attrName>style.visibility</p:attrName>
                                        </p:attrNameLst>
                                      </p:cBhvr>
                                      <p:to>
                                        <p:strVal val="visible"/>
                                      </p:to>
                                    </p:set>
                                  </p:childTnLst>
                                  <p:subTnLst>
                                    <p:set>
                                      <p:cBhvr override="childStyle">
                                        <p:cTn dur="1" fill="hold" display="0" masterRel="nextClick" afterEffect="1"/>
                                        <p:tgtEl>
                                          <p:spTgt spid="16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712812"/>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71281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100"/>
                                  </p:stCondLst>
                                  <p:childTnLst>
                                    <p:set>
                                      <p:cBhvr>
                                        <p:cTn id="60" dur="1" fill="hold">
                                          <p:stCondLst>
                                            <p:cond delay="0"/>
                                          </p:stCondLst>
                                        </p:cTn>
                                        <p:tgtEl>
                                          <p:spTgt spid="712814"/>
                                        </p:tgtEl>
                                        <p:attrNameLst>
                                          <p:attrName>style.visibility</p:attrName>
                                        </p:attrNameLst>
                                      </p:cBhvr>
                                      <p:to>
                                        <p:strVal val="visible"/>
                                      </p:to>
                                    </p:set>
                                  </p:childTnLst>
                                </p:cTn>
                              </p:par>
                            </p:childTnLst>
                          </p:cTn>
                        </p:par>
                        <p:par>
                          <p:cTn id="61" fill="hold">
                            <p:stCondLst>
                              <p:cond delay="100"/>
                            </p:stCondLst>
                            <p:childTnLst>
                              <p:par>
                                <p:cTn id="62" presetID="1" presetClass="entr" presetSubtype="0" fill="hold" grpId="0" nodeType="afterEffect">
                                  <p:stCondLst>
                                    <p:cond delay="100"/>
                                  </p:stCondLst>
                                  <p:childTnLst>
                                    <p:set>
                                      <p:cBhvr>
                                        <p:cTn id="63" dur="1" fill="hold">
                                          <p:stCondLst>
                                            <p:cond delay="0"/>
                                          </p:stCondLst>
                                        </p:cTn>
                                        <p:tgtEl>
                                          <p:spTgt spid="712815"/>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0"/>
                                  </p:stCondLst>
                                  <p:childTnLst>
                                    <p:set>
                                      <p:cBhvr>
                                        <p:cTn id="66" dur="1" fill="hold">
                                          <p:stCondLst>
                                            <p:cond delay="0"/>
                                          </p:stCondLst>
                                        </p:cTn>
                                        <p:tgtEl>
                                          <p:spTgt spid="712816"/>
                                        </p:tgtEl>
                                        <p:attrNameLst>
                                          <p:attrName>style.visibility</p:attrName>
                                        </p:attrNameLst>
                                      </p:cBhvr>
                                      <p:to>
                                        <p:strVal val="visible"/>
                                      </p:to>
                                    </p:set>
                                  </p:childTnLst>
                                </p:cTn>
                              </p:par>
                            </p:childTnLst>
                          </p:cTn>
                        </p:par>
                        <p:par>
                          <p:cTn id="67" fill="hold">
                            <p:stCondLst>
                              <p:cond delay="300"/>
                            </p:stCondLst>
                            <p:childTnLst>
                              <p:par>
                                <p:cTn id="68" presetID="1" presetClass="exit" presetSubtype="0" fill="hold" grpId="1" nodeType="afterEffect">
                                  <p:stCondLst>
                                    <p:cond delay="200"/>
                                  </p:stCondLst>
                                  <p:childTnLst>
                                    <p:set>
                                      <p:cBhvr>
                                        <p:cTn id="69" dur="1" fill="hold">
                                          <p:stCondLst>
                                            <p:cond delay="0"/>
                                          </p:stCondLst>
                                        </p:cTn>
                                        <p:tgtEl>
                                          <p:spTgt spid="712816"/>
                                        </p:tgtEl>
                                        <p:attrNameLst>
                                          <p:attrName>style.visibility</p:attrName>
                                        </p:attrNameLst>
                                      </p:cBhvr>
                                      <p:to>
                                        <p:strVal val="hidden"/>
                                      </p:to>
                                    </p:set>
                                  </p:childTnLst>
                                </p:cTn>
                              </p:par>
                            </p:childTnLst>
                          </p:cTn>
                        </p:par>
                        <p:par>
                          <p:cTn id="70" fill="hold">
                            <p:stCondLst>
                              <p:cond delay="500"/>
                            </p:stCondLst>
                            <p:childTnLst>
                              <p:par>
                                <p:cTn id="71" presetID="1" presetClass="exit" presetSubtype="0" fill="hold" grpId="1" nodeType="afterEffect">
                                  <p:stCondLst>
                                    <p:cond delay="100"/>
                                  </p:stCondLst>
                                  <p:childTnLst>
                                    <p:set>
                                      <p:cBhvr>
                                        <p:cTn id="72" dur="1" fill="hold">
                                          <p:stCondLst>
                                            <p:cond delay="0"/>
                                          </p:stCondLst>
                                        </p:cTn>
                                        <p:tgtEl>
                                          <p:spTgt spid="712815"/>
                                        </p:tgtEl>
                                        <p:attrNameLst>
                                          <p:attrName>style.visibility</p:attrName>
                                        </p:attrNameLst>
                                      </p:cBhvr>
                                      <p:to>
                                        <p:strVal val="hidden"/>
                                      </p:to>
                                    </p:set>
                                  </p:childTnLst>
                                </p:cTn>
                              </p:par>
                            </p:childTnLst>
                          </p:cTn>
                        </p:par>
                        <p:par>
                          <p:cTn id="73" fill="hold">
                            <p:stCondLst>
                              <p:cond delay="600"/>
                            </p:stCondLst>
                            <p:childTnLst>
                              <p:par>
                                <p:cTn id="74" presetID="1" presetClass="exit" presetSubtype="0" fill="hold" grpId="1" nodeType="afterEffect">
                                  <p:stCondLst>
                                    <p:cond delay="100"/>
                                  </p:stCondLst>
                                  <p:childTnLst>
                                    <p:set>
                                      <p:cBhvr>
                                        <p:cTn id="75" dur="1" fill="hold">
                                          <p:stCondLst>
                                            <p:cond delay="0"/>
                                          </p:stCondLst>
                                        </p:cTn>
                                        <p:tgtEl>
                                          <p:spTgt spid="712814"/>
                                        </p:tgtEl>
                                        <p:attrNameLst>
                                          <p:attrName>style.visibility</p:attrName>
                                        </p:attrNameLst>
                                      </p:cBhvr>
                                      <p:to>
                                        <p:strVal val="hidden"/>
                                      </p:to>
                                    </p:set>
                                  </p:childTnLst>
                                </p:cTn>
                              </p:par>
                            </p:childTnLst>
                          </p:cTn>
                        </p:par>
                        <p:par>
                          <p:cTn id="76" fill="hold">
                            <p:stCondLst>
                              <p:cond delay="700"/>
                            </p:stCondLst>
                            <p:childTnLst>
                              <p:par>
                                <p:cTn id="77" presetID="1" presetClass="exit" presetSubtype="0" fill="hold" grpId="1" nodeType="afterEffect">
                                  <p:stCondLst>
                                    <p:cond delay="100"/>
                                  </p:stCondLst>
                                  <p:childTnLst>
                                    <p:set>
                                      <p:cBhvr>
                                        <p:cTn id="78" dur="1" fill="hold">
                                          <p:stCondLst>
                                            <p:cond delay="0"/>
                                          </p:stCondLst>
                                        </p:cTn>
                                        <p:tgtEl>
                                          <p:spTgt spid="712813"/>
                                        </p:tgtEl>
                                        <p:attrNameLst>
                                          <p:attrName>style.visibility</p:attrName>
                                        </p:attrNameLst>
                                      </p:cBhvr>
                                      <p:to>
                                        <p:strVal val="hidden"/>
                                      </p:to>
                                    </p:set>
                                  </p:childTnLst>
                                </p:cTn>
                              </p:par>
                            </p:childTnLst>
                          </p:cTn>
                        </p:par>
                        <p:par>
                          <p:cTn id="79" fill="hold">
                            <p:stCondLst>
                              <p:cond delay="800"/>
                            </p:stCondLst>
                            <p:childTnLst>
                              <p:par>
                                <p:cTn id="80" presetID="1" presetClass="entr" presetSubtype="0" fill="hold" grpId="1" nodeType="afterEffect">
                                  <p:stCondLst>
                                    <p:cond delay="100"/>
                                  </p:stCondLst>
                                  <p:childTnLst>
                                    <p:set>
                                      <p:cBhvr>
                                        <p:cTn id="81" dur="1" fill="hold">
                                          <p:stCondLst>
                                            <p:cond delay="0"/>
                                          </p:stCondLst>
                                        </p:cTn>
                                        <p:tgtEl>
                                          <p:spTgt spid="712708"/>
                                        </p:tgtEl>
                                        <p:attrNameLst>
                                          <p:attrName>style.visibility</p:attrName>
                                        </p:attrNameLst>
                                      </p:cBhvr>
                                      <p:to>
                                        <p:strVal val="visible"/>
                                      </p:to>
                                    </p:set>
                                  </p:childTnLst>
                                </p:cTn>
                              </p:par>
                            </p:childTnLst>
                          </p:cTn>
                        </p:par>
                        <p:par>
                          <p:cTn id="82" fill="hold">
                            <p:stCondLst>
                              <p:cond delay="900"/>
                            </p:stCondLst>
                            <p:childTnLst>
                              <p:par>
                                <p:cTn id="83" presetID="1" presetClass="entr" presetSubtype="0" fill="hold" grpId="0" nodeType="afterEffect">
                                  <p:stCondLst>
                                    <p:cond delay="0"/>
                                  </p:stCondLst>
                                  <p:childTnLst>
                                    <p:set>
                                      <p:cBhvr>
                                        <p:cTn id="84" dur="1" fill="hold">
                                          <p:stCondLst>
                                            <p:cond delay="0"/>
                                          </p:stCondLst>
                                        </p:cTn>
                                        <p:tgtEl>
                                          <p:spTgt spid="166"/>
                                        </p:tgtEl>
                                        <p:attrNameLst>
                                          <p:attrName>style.visibility</p:attrName>
                                        </p:attrNameLst>
                                      </p:cBhvr>
                                      <p:to>
                                        <p:strVal val="visible"/>
                                      </p:to>
                                    </p:se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53" presetClass="exit" presetSubtype="0" fill="hold" nodeType="clickEffect">
                                  <p:stCondLst>
                                    <p:cond delay="0"/>
                                  </p:stCondLst>
                                  <p:childTnLst>
                                    <p:anim calcmode="lin" valueType="num">
                                      <p:cBhvr>
                                        <p:cTn id="88" dur="500"/>
                                        <p:tgtEl>
                                          <p:spTgt spid="12"/>
                                        </p:tgtEl>
                                        <p:attrNameLst>
                                          <p:attrName>ppt_w</p:attrName>
                                        </p:attrNameLst>
                                      </p:cBhvr>
                                      <p:tavLst>
                                        <p:tav tm="0">
                                          <p:val>
                                            <p:strVal val="ppt_w"/>
                                          </p:val>
                                        </p:tav>
                                        <p:tav tm="100000">
                                          <p:val>
                                            <p:fltVal val="0"/>
                                          </p:val>
                                        </p:tav>
                                      </p:tavLst>
                                    </p:anim>
                                    <p:anim calcmode="lin" valueType="num">
                                      <p:cBhvr>
                                        <p:cTn id="89" dur="500"/>
                                        <p:tgtEl>
                                          <p:spTgt spid="12"/>
                                        </p:tgtEl>
                                        <p:attrNameLst>
                                          <p:attrName>ppt_h</p:attrName>
                                        </p:attrNameLst>
                                      </p:cBhvr>
                                      <p:tavLst>
                                        <p:tav tm="0">
                                          <p:val>
                                            <p:strVal val="ppt_h"/>
                                          </p:val>
                                        </p:tav>
                                        <p:tav tm="100000">
                                          <p:val>
                                            <p:fltVal val="0"/>
                                          </p:val>
                                        </p:tav>
                                      </p:tavLst>
                                    </p:anim>
                                    <p:animEffect transition="out" filter="fade">
                                      <p:cBhvr>
                                        <p:cTn id="90" dur="500"/>
                                        <p:tgtEl>
                                          <p:spTgt spid="12"/>
                                        </p:tgtEl>
                                      </p:cBhvr>
                                    </p:animEffect>
                                    <p:set>
                                      <p:cBhvr>
                                        <p:cTn id="91" dur="1" fill="hold">
                                          <p:stCondLst>
                                            <p:cond delay="499"/>
                                          </p:stCondLst>
                                        </p:cTn>
                                        <p:tgtEl>
                                          <p:spTgt spid="12"/>
                                        </p:tgtEl>
                                        <p:attrNameLst>
                                          <p:attrName>style.visibility</p:attrName>
                                        </p:attrNameLst>
                                      </p:cBhvr>
                                      <p:to>
                                        <p:strVal val="hidden"/>
                                      </p:to>
                                    </p:set>
                                  </p:childTnLst>
                                </p:cTn>
                              </p:par>
                            </p:childTnLst>
                          </p:cTn>
                        </p:par>
                        <p:par>
                          <p:cTn id="92" fill="hold">
                            <p:stCondLst>
                              <p:cond delay="500"/>
                            </p:stCondLst>
                            <p:childTnLst>
                              <p:par>
                                <p:cTn id="93" presetID="1" presetClass="entr" presetSubtype="0" fill="hold" grpId="1" nodeType="afterEffect">
                                  <p:stCondLst>
                                    <p:cond delay="0"/>
                                  </p:stCondLst>
                                  <p:childTnLst>
                                    <p:set>
                                      <p:cBhvr>
                                        <p:cTn id="94"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1" nodeType="afterEffect">
                                  <p:stCondLst>
                                    <p:cond delay="0"/>
                                  </p:stCondLst>
                                  <p:childTnLst>
                                    <p:set>
                                      <p:cBhvr>
                                        <p:cTn id="101"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2" nodeType="clickEffect">
                                  <p:stCondLst>
                                    <p:cond delay="0"/>
                                  </p:stCondLst>
                                  <p:childTnLst>
                                    <p:set>
                                      <p:cBhvr>
                                        <p:cTn id="105"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1"/>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2" nodeType="afterEffect">
                                  <p:stCondLst>
                                    <p:cond delay="0"/>
                                  </p:stCondLst>
                                  <p:childTnLst>
                                    <p:set>
                                      <p:cBhvr>
                                        <p:cTn id="112"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712739"/>
                                        </p:tgtEl>
                                        <p:attrNameLst>
                                          <p:attrName>style.visibility</p:attrName>
                                        </p:attrNameLst>
                                      </p:cBhvr>
                                      <p:to>
                                        <p:strVal val="visible"/>
                                      </p:to>
                                    </p:set>
                                  </p:childTnLst>
                                  <p:subTnLst>
                                    <p:set>
                                      <p:cBhvr override="childStyle">
                                        <p:cTn dur="1" fill="hold" display="0" masterRel="nextClick" afterEffect="1"/>
                                        <p:tgtEl>
                                          <p:spTgt spid="71273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2" presetClass="entr" presetSubtype="6" fill="hold" nodeType="clickEffect">
                                  <p:stCondLst>
                                    <p:cond delay="0"/>
                                  </p:stCondLst>
                                  <p:childTnLst>
                                    <p:set>
                                      <p:cBhvr>
                                        <p:cTn id="120" dur="1" fill="hold">
                                          <p:stCondLst>
                                            <p:cond delay="0"/>
                                          </p:stCondLst>
                                        </p:cTn>
                                        <p:tgtEl>
                                          <p:spTgt spid="15"/>
                                        </p:tgtEl>
                                        <p:attrNameLst>
                                          <p:attrName>style.visibility</p:attrName>
                                        </p:attrNameLst>
                                      </p:cBhvr>
                                      <p:to>
                                        <p:strVal val="visible"/>
                                      </p:to>
                                    </p:set>
                                    <p:anim calcmode="lin" valueType="num">
                                      <p:cBhvr additive="base">
                                        <p:cTn id="121" dur="500" fill="hold"/>
                                        <p:tgtEl>
                                          <p:spTgt spid="15"/>
                                        </p:tgtEl>
                                        <p:attrNameLst>
                                          <p:attrName>ppt_x</p:attrName>
                                        </p:attrNameLst>
                                      </p:cBhvr>
                                      <p:tavLst>
                                        <p:tav tm="0">
                                          <p:val>
                                            <p:strVal val="1+#ppt_w/2"/>
                                          </p:val>
                                        </p:tav>
                                        <p:tav tm="100000">
                                          <p:val>
                                            <p:strVal val="#ppt_x"/>
                                          </p:val>
                                        </p:tav>
                                      </p:tavLst>
                                    </p:anim>
                                    <p:anim calcmode="lin" valueType="num">
                                      <p:cBhvr additive="base">
                                        <p:cTn id="122" dur="500" fill="hold"/>
                                        <p:tgtEl>
                                          <p:spTgt spid="15"/>
                                        </p:tgtEl>
                                        <p:attrNameLst>
                                          <p:attrName>ppt_y</p:attrName>
                                        </p:attrNameLst>
                                      </p:cBhvr>
                                      <p:tavLst>
                                        <p:tav tm="0">
                                          <p:val>
                                            <p:strVal val="1+#ppt_h/2"/>
                                          </p:val>
                                        </p:tav>
                                        <p:tav tm="100000">
                                          <p:val>
                                            <p:strVal val="#ppt_y"/>
                                          </p:val>
                                        </p:tav>
                                      </p:tavLst>
                                    </p:anim>
                                  </p:childTnLst>
                                </p:cTn>
                              </p:par>
                            </p:childTnLst>
                          </p:cTn>
                        </p:par>
                        <p:par>
                          <p:cTn id="123" fill="hold">
                            <p:stCondLst>
                              <p:cond delay="500"/>
                            </p:stCondLst>
                            <p:childTnLst>
                              <p:par>
                                <p:cTn id="124" presetID="1" presetClass="exit" presetSubtype="0" fill="hold" grpId="2" nodeType="afterEffect">
                                  <p:stCondLst>
                                    <p:cond delay="0"/>
                                  </p:stCondLst>
                                  <p:childTnLst>
                                    <p:set>
                                      <p:cBhvr>
                                        <p:cTn id="125" dur="1" fill="hold">
                                          <p:stCondLst>
                                            <p:cond delay="0"/>
                                          </p:stCondLst>
                                        </p:cTn>
                                        <p:tgtEl>
                                          <p:spTgt spid="712708"/>
                                        </p:tgtEl>
                                        <p:attrNameLst>
                                          <p:attrName>style.visibility</p:attrName>
                                        </p:attrNameLst>
                                      </p:cBhvr>
                                      <p:to>
                                        <p:strVal val="hidden"/>
                                      </p:to>
                                    </p:set>
                                  </p:childTnLst>
                                </p:cTn>
                              </p:par>
                            </p:childTnLst>
                          </p:cTn>
                        </p:par>
                        <p:par>
                          <p:cTn id="126" fill="hold">
                            <p:stCondLst>
                              <p:cond delay="500"/>
                            </p:stCondLst>
                            <p:childTnLst>
                              <p:par>
                                <p:cTn id="127" presetID="1" presetClass="entr" presetSubtype="0" fill="hold" grpId="1" nodeType="afterEffect">
                                  <p:stCondLst>
                                    <p:cond delay="100"/>
                                  </p:stCondLst>
                                  <p:childTnLst>
                                    <p:set>
                                      <p:cBhvr>
                                        <p:cTn id="128" dur="1" fill="hold">
                                          <p:stCondLst>
                                            <p:cond delay="0"/>
                                          </p:stCondLst>
                                        </p:cTn>
                                        <p:tgtEl>
                                          <p:spTgt spid="712832"/>
                                        </p:tgtEl>
                                        <p:attrNameLst>
                                          <p:attrName>style.visibility</p:attrName>
                                        </p:attrNameLst>
                                      </p:cBhvr>
                                      <p:to>
                                        <p:strVal val="visible"/>
                                      </p:to>
                                    </p:set>
                                  </p:childTnLst>
                                </p:cTn>
                              </p:par>
                            </p:childTnLst>
                          </p:cTn>
                        </p:par>
                        <p:par>
                          <p:cTn id="129" fill="hold">
                            <p:stCondLst>
                              <p:cond delay="600"/>
                            </p:stCondLst>
                            <p:childTnLst>
                              <p:par>
                                <p:cTn id="130" presetID="1" presetClass="entr" presetSubtype="0" fill="hold" grpId="0" nodeType="afterEffect">
                                  <p:stCondLst>
                                    <p:cond delay="0"/>
                                  </p:stCondLst>
                                  <p:childTnLst>
                                    <p:set>
                                      <p:cBhvr>
                                        <p:cTn id="131" dur="1" fill="hold">
                                          <p:stCondLst>
                                            <p:cond delay="0"/>
                                          </p:stCondLst>
                                        </p:cTn>
                                        <p:tgtEl>
                                          <p:spTgt spid="110"/>
                                        </p:tgtEl>
                                        <p:attrNameLst>
                                          <p:attrName>style.visibility</p:attrName>
                                        </p:attrNameLst>
                                      </p:cBhvr>
                                      <p:to>
                                        <p:strVal val="visible"/>
                                      </p:to>
                                    </p:set>
                                  </p:childTnLst>
                                  <p:subTnLst>
                                    <p:set>
                                      <p:cBhvr override="childStyle">
                                        <p:cTn dur="1" fill="hold" display="0" masterRel="nextClick" afterEffect="1"/>
                                        <p:tgtEl>
                                          <p:spTgt spid="110"/>
                                        </p:tgtEl>
                                        <p:attrNameLst>
                                          <p:attrName>style.visibility</p:attrName>
                                        </p:attrNameLst>
                                      </p:cBhvr>
                                      <p:to>
                                        <p:strVal val="hidden"/>
                                      </p:to>
                                    </p:set>
                                  </p:sub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712832"/>
                                        </p:tgtEl>
                                        <p:attrNameLst>
                                          <p:attrName>style.visibility</p:attrName>
                                        </p:attrNameLst>
                                      </p:cBhvr>
                                      <p:to>
                                        <p:strVal val="hidden"/>
                                      </p:to>
                                    </p:set>
                                  </p:childTnLst>
                                </p:cTn>
                              </p:par>
                            </p:childTnLst>
                          </p:cTn>
                        </p:par>
                        <p:par>
                          <p:cTn id="136" fill="hold">
                            <p:stCondLst>
                              <p:cond delay="0"/>
                            </p:stCondLst>
                            <p:childTnLst>
                              <p:par>
                                <p:cTn id="137" presetID="1" presetClass="entr" presetSubtype="0" fill="hold" grpId="0" nodeType="afterEffect">
                                  <p:stCondLst>
                                    <p:cond delay="100"/>
                                  </p:stCondLst>
                                  <p:childTnLst>
                                    <p:set>
                                      <p:cBhvr>
                                        <p:cTn id="138" dur="1" fill="hold">
                                          <p:stCondLst>
                                            <p:cond delay="0"/>
                                          </p:stCondLst>
                                        </p:cTn>
                                        <p:tgtEl>
                                          <p:spTgt spid="712834"/>
                                        </p:tgtEl>
                                        <p:attrNameLst>
                                          <p:attrName>style.visibility</p:attrName>
                                        </p:attrNameLst>
                                      </p:cBhvr>
                                      <p:to>
                                        <p:strVal val="visible"/>
                                      </p:to>
                                    </p:set>
                                  </p:childTnLst>
                                </p:cTn>
                              </p:par>
                            </p:childTnLst>
                          </p:cTn>
                        </p:par>
                        <p:par>
                          <p:cTn id="139" fill="hold">
                            <p:stCondLst>
                              <p:cond delay="100"/>
                            </p:stCondLst>
                            <p:childTnLst>
                              <p:par>
                                <p:cTn id="140" presetID="1" presetClass="entr" presetSubtype="0" fill="hold" grpId="0" nodeType="afterEffect">
                                  <p:stCondLst>
                                    <p:cond delay="100"/>
                                  </p:stCondLst>
                                  <p:childTnLst>
                                    <p:set>
                                      <p:cBhvr>
                                        <p:cTn id="141" dur="1" fill="hold">
                                          <p:stCondLst>
                                            <p:cond delay="0"/>
                                          </p:stCondLst>
                                        </p:cTn>
                                        <p:tgtEl>
                                          <p:spTgt spid="712835"/>
                                        </p:tgtEl>
                                        <p:attrNameLst>
                                          <p:attrName>style.visibility</p:attrName>
                                        </p:attrNameLst>
                                      </p:cBhvr>
                                      <p:to>
                                        <p:strVal val="visible"/>
                                      </p:to>
                                    </p:set>
                                  </p:childTnLst>
                                </p:cTn>
                              </p:par>
                            </p:childTnLst>
                          </p:cTn>
                        </p:par>
                        <p:par>
                          <p:cTn id="142" fill="hold">
                            <p:stCondLst>
                              <p:cond delay="200"/>
                            </p:stCondLst>
                            <p:childTnLst>
                              <p:par>
                                <p:cTn id="143" presetID="1" presetClass="entr" presetSubtype="0" fill="hold" grpId="0" nodeType="afterEffect">
                                  <p:stCondLst>
                                    <p:cond delay="100"/>
                                  </p:stCondLst>
                                  <p:childTnLst>
                                    <p:set>
                                      <p:cBhvr>
                                        <p:cTn id="144" dur="1" fill="hold">
                                          <p:stCondLst>
                                            <p:cond delay="0"/>
                                          </p:stCondLst>
                                        </p:cTn>
                                        <p:tgtEl>
                                          <p:spTgt spid="712836"/>
                                        </p:tgtEl>
                                        <p:attrNameLst>
                                          <p:attrName>style.visibility</p:attrName>
                                        </p:attrNameLst>
                                      </p:cBhvr>
                                      <p:to>
                                        <p:strVal val="visible"/>
                                      </p:to>
                                    </p:set>
                                  </p:childTnLst>
                                </p:cTn>
                              </p:par>
                            </p:childTnLst>
                          </p:cTn>
                        </p:par>
                        <p:par>
                          <p:cTn id="145" fill="hold">
                            <p:stCondLst>
                              <p:cond delay="300"/>
                            </p:stCondLst>
                            <p:childTnLst>
                              <p:par>
                                <p:cTn id="146" presetID="1" presetClass="entr" presetSubtype="0" fill="hold" grpId="0" nodeType="afterEffect">
                                  <p:stCondLst>
                                    <p:cond delay="100"/>
                                  </p:stCondLst>
                                  <p:childTnLst>
                                    <p:set>
                                      <p:cBhvr>
                                        <p:cTn id="147" dur="1" fill="hold">
                                          <p:stCondLst>
                                            <p:cond delay="0"/>
                                          </p:stCondLst>
                                        </p:cTn>
                                        <p:tgtEl>
                                          <p:spTgt spid="712837"/>
                                        </p:tgtEl>
                                        <p:attrNameLst>
                                          <p:attrName>style.visibility</p:attrName>
                                        </p:attrNameLst>
                                      </p:cBhvr>
                                      <p:to>
                                        <p:strVal val="visible"/>
                                      </p:to>
                                    </p:set>
                                  </p:childTnLst>
                                </p:cTn>
                              </p:par>
                            </p:childTnLst>
                          </p:cTn>
                        </p:par>
                        <p:par>
                          <p:cTn id="148" fill="hold">
                            <p:stCondLst>
                              <p:cond delay="400"/>
                            </p:stCondLst>
                            <p:childTnLst>
                              <p:par>
                                <p:cTn id="149" presetID="1" presetClass="entr" presetSubtype="0" fill="hold" grpId="0" nodeType="afterEffect">
                                  <p:stCondLst>
                                    <p:cond delay="100"/>
                                  </p:stCondLst>
                                  <p:childTnLst>
                                    <p:set>
                                      <p:cBhvr>
                                        <p:cTn id="150" dur="1" fill="hold">
                                          <p:stCondLst>
                                            <p:cond delay="0"/>
                                          </p:stCondLst>
                                        </p:cTn>
                                        <p:tgtEl>
                                          <p:spTgt spid="712838"/>
                                        </p:tgtEl>
                                        <p:attrNameLst>
                                          <p:attrName>style.visibility</p:attrName>
                                        </p:attrNameLst>
                                      </p:cBhvr>
                                      <p:to>
                                        <p:strVal val="visible"/>
                                      </p:to>
                                    </p:set>
                                  </p:childTnLst>
                                </p:cTn>
                              </p:par>
                            </p:childTnLst>
                          </p:cTn>
                        </p:par>
                        <p:par>
                          <p:cTn id="151" fill="hold">
                            <p:stCondLst>
                              <p:cond delay="500"/>
                            </p:stCondLst>
                            <p:childTnLst>
                              <p:par>
                                <p:cTn id="152" presetID="1" presetClass="entr" presetSubtype="0" fill="hold" grpId="0" nodeType="afterEffect">
                                  <p:stCondLst>
                                    <p:cond delay="100"/>
                                  </p:stCondLst>
                                  <p:childTnLst>
                                    <p:set>
                                      <p:cBhvr>
                                        <p:cTn id="153" dur="1" fill="hold">
                                          <p:stCondLst>
                                            <p:cond delay="0"/>
                                          </p:stCondLst>
                                        </p:cTn>
                                        <p:tgtEl>
                                          <p:spTgt spid="712842"/>
                                        </p:tgtEl>
                                        <p:attrNameLst>
                                          <p:attrName>style.visibility</p:attrName>
                                        </p:attrNameLst>
                                      </p:cBhvr>
                                      <p:to>
                                        <p:strVal val="visible"/>
                                      </p:to>
                                    </p:set>
                                  </p:childTnLst>
                                </p:cTn>
                              </p:par>
                            </p:childTnLst>
                          </p:cTn>
                        </p:par>
                        <p:par>
                          <p:cTn id="154" fill="hold">
                            <p:stCondLst>
                              <p:cond delay="600"/>
                            </p:stCondLst>
                            <p:childTnLst>
                              <p:par>
                                <p:cTn id="155" presetID="1" presetClass="entr" presetSubtype="0" fill="hold" grpId="0" nodeType="afterEffect">
                                  <p:stCondLst>
                                    <p:cond delay="100"/>
                                  </p:stCondLst>
                                  <p:childTnLst>
                                    <p:set>
                                      <p:cBhvr>
                                        <p:cTn id="156" dur="1" fill="hold">
                                          <p:stCondLst>
                                            <p:cond delay="0"/>
                                          </p:stCondLst>
                                        </p:cTn>
                                        <p:tgtEl>
                                          <p:spTgt spid="712843"/>
                                        </p:tgtEl>
                                        <p:attrNameLst>
                                          <p:attrName>style.visibility</p:attrName>
                                        </p:attrNameLst>
                                      </p:cBhvr>
                                      <p:to>
                                        <p:strVal val="visible"/>
                                      </p:to>
                                    </p:set>
                                  </p:childTnLst>
                                </p:cTn>
                              </p:par>
                            </p:childTnLst>
                          </p:cTn>
                        </p:par>
                        <p:par>
                          <p:cTn id="157" fill="hold">
                            <p:stCondLst>
                              <p:cond delay="700"/>
                            </p:stCondLst>
                            <p:childTnLst>
                              <p:par>
                                <p:cTn id="158" presetID="1" presetClass="entr" presetSubtype="0" fill="hold" grpId="0" nodeType="afterEffect">
                                  <p:stCondLst>
                                    <p:cond delay="100"/>
                                  </p:stCondLst>
                                  <p:childTnLst>
                                    <p:set>
                                      <p:cBhvr>
                                        <p:cTn id="159" dur="1" fill="hold">
                                          <p:stCondLst>
                                            <p:cond delay="0"/>
                                          </p:stCondLst>
                                        </p:cTn>
                                        <p:tgtEl>
                                          <p:spTgt spid="712844"/>
                                        </p:tgtEl>
                                        <p:attrNameLst>
                                          <p:attrName>style.visibility</p:attrName>
                                        </p:attrNameLst>
                                      </p:cBhvr>
                                      <p:to>
                                        <p:strVal val="visible"/>
                                      </p:to>
                                    </p:set>
                                  </p:childTnLst>
                                </p:cTn>
                              </p:par>
                            </p:childTnLst>
                          </p:cTn>
                        </p:par>
                        <p:par>
                          <p:cTn id="160" fill="hold">
                            <p:stCondLst>
                              <p:cond delay="800"/>
                            </p:stCondLst>
                            <p:childTnLst>
                              <p:par>
                                <p:cTn id="161" presetID="1" presetClass="entr" presetSubtype="0" fill="hold" grpId="0" nodeType="afterEffect">
                                  <p:stCondLst>
                                    <p:cond delay="100"/>
                                  </p:stCondLst>
                                  <p:childTnLst>
                                    <p:set>
                                      <p:cBhvr>
                                        <p:cTn id="162" dur="1" fill="hold">
                                          <p:stCondLst>
                                            <p:cond delay="0"/>
                                          </p:stCondLst>
                                        </p:cTn>
                                        <p:tgtEl>
                                          <p:spTgt spid="712845"/>
                                        </p:tgtEl>
                                        <p:attrNameLst>
                                          <p:attrName>style.visibility</p:attrName>
                                        </p:attrNameLst>
                                      </p:cBhvr>
                                      <p:to>
                                        <p:strVal val="visible"/>
                                      </p:to>
                                    </p:set>
                                  </p:childTnLst>
                                </p:cTn>
                              </p:par>
                            </p:childTnLst>
                          </p:cTn>
                        </p:par>
                        <p:par>
                          <p:cTn id="163" fill="hold">
                            <p:stCondLst>
                              <p:cond delay="900"/>
                            </p:stCondLst>
                            <p:childTnLst>
                              <p:par>
                                <p:cTn id="164" presetID="1" presetClass="entr" presetSubtype="0" fill="hold" grpId="0" nodeType="afterEffect">
                                  <p:stCondLst>
                                    <p:cond delay="100"/>
                                  </p:stCondLst>
                                  <p:childTnLst>
                                    <p:set>
                                      <p:cBhvr>
                                        <p:cTn id="165" dur="1" fill="hold">
                                          <p:stCondLst>
                                            <p:cond delay="0"/>
                                          </p:stCondLst>
                                        </p:cTn>
                                        <p:tgtEl>
                                          <p:spTgt spid="712846"/>
                                        </p:tgtEl>
                                        <p:attrNameLst>
                                          <p:attrName>style.visibility</p:attrName>
                                        </p:attrNameLst>
                                      </p:cBhvr>
                                      <p:to>
                                        <p:strVal val="visible"/>
                                      </p:to>
                                    </p:set>
                                  </p:childTnLst>
                                </p:cTn>
                              </p:par>
                            </p:childTnLst>
                          </p:cTn>
                        </p:par>
                        <p:par>
                          <p:cTn id="166" fill="hold">
                            <p:stCondLst>
                              <p:cond delay="1000"/>
                            </p:stCondLst>
                            <p:childTnLst>
                              <p:par>
                                <p:cTn id="167" presetID="1" presetClass="entr" presetSubtype="0" fill="hold" grpId="0" nodeType="afterEffect">
                                  <p:stCondLst>
                                    <p:cond delay="100"/>
                                  </p:stCondLst>
                                  <p:childTnLst>
                                    <p:set>
                                      <p:cBhvr>
                                        <p:cTn id="168" dur="1" fill="hold">
                                          <p:stCondLst>
                                            <p:cond delay="0"/>
                                          </p:stCondLst>
                                        </p:cTn>
                                        <p:tgtEl>
                                          <p:spTgt spid="712847"/>
                                        </p:tgtEl>
                                        <p:attrNameLst>
                                          <p:attrName>style.visibility</p:attrName>
                                        </p:attrNameLst>
                                      </p:cBhvr>
                                      <p:to>
                                        <p:strVal val="visible"/>
                                      </p:to>
                                    </p:set>
                                  </p:childTnLst>
                                </p:cTn>
                              </p:par>
                            </p:childTnLst>
                          </p:cTn>
                        </p:par>
                        <p:par>
                          <p:cTn id="169" fill="hold">
                            <p:stCondLst>
                              <p:cond delay="1100"/>
                            </p:stCondLst>
                            <p:childTnLst>
                              <p:par>
                                <p:cTn id="170" presetID="1" presetClass="exit" presetSubtype="0" fill="hold" grpId="1" nodeType="afterEffect">
                                  <p:stCondLst>
                                    <p:cond delay="200"/>
                                  </p:stCondLst>
                                  <p:childTnLst>
                                    <p:set>
                                      <p:cBhvr>
                                        <p:cTn id="171" dur="1" fill="hold">
                                          <p:stCondLst>
                                            <p:cond delay="0"/>
                                          </p:stCondLst>
                                        </p:cTn>
                                        <p:tgtEl>
                                          <p:spTgt spid="712847"/>
                                        </p:tgtEl>
                                        <p:attrNameLst>
                                          <p:attrName>style.visibility</p:attrName>
                                        </p:attrNameLst>
                                      </p:cBhvr>
                                      <p:to>
                                        <p:strVal val="hidden"/>
                                      </p:to>
                                    </p:set>
                                  </p:childTnLst>
                                </p:cTn>
                              </p:par>
                            </p:childTnLst>
                          </p:cTn>
                        </p:par>
                        <p:par>
                          <p:cTn id="172" fill="hold">
                            <p:stCondLst>
                              <p:cond delay="1300"/>
                            </p:stCondLst>
                            <p:childTnLst>
                              <p:par>
                                <p:cTn id="173" presetID="1" presetClass="exit" presetSubtype="0" fill="hold" grpId="1" nodeType="afterEffect">
                                  <p:stCondLst>
                                    <p:cond delay="100"/>
                                  </p:stCondLst>
                                  <p:childTnLst>
                                    <p:set>
                                      <p:cBhvr>
                                        <p:cTn id="174" dur="1" fill="hold">
                                          <p:stCondLst>
                                            <p:cond delay="0"/>
                                          </p:stCondLst>
                                        </p:cTn>
                                        <p:tgtEl>
                                          <p:spTgt spid="712846"/>
                                        </p:tgtEl>
                                        <p:attrNameLst>
                                          <p:attrName>style.visibility</p:attrName>
                                        </p:attrNameLst>
                                      </p:cBhvr>
                                      <p:to>
                                        <p:strVal val="hidden"/>
                                      </p:to>
                                    </p:set>
                                  </p:childTnLst>
                                </p:cTn>
                              </p:par>
                            </p:childTnLst>
                          </p:cTn>
                        </p:par>
                        <p:par>
                          <p:cTn id="175" fill="hold">
                            <p:stCondLst>
                              <p:cond delay="1400"/>
                            </p:stCondLst>
                            <p:childTnLst>
                              <p:par>
                                <p:cTn id="176" presetID="1" presetClass="exit" presetSubtype="0" fill="hold" grpId="1" nodeType="afterEffect">
                                  <p:stCondLst>
                                    <p:cond delay="100"/>
                                  </p:stCondLst>
                                  <p:childTnLst>
                                    <p:set>
                                      <p:cBhvr>
                                        <p:cTn id="177" dur="1" fill="hold">
                                          <p:stCondLst>
                                            <p:cond delay="0"/>
                                          </p:stCondLst>
                                        </p:cTn>
                                        <p:tgtEl>
                                          <p:spTgt spid="712845"/>
                                        </p:tgtEl>
                                        <p:attrNameLst>
                                          <p:attrName>style.visibility</p:attrName>
                                        </p:attrNameLst>
                                      </p:cBhvr>
                                      <p:to>
                                        <p:strVal val="hidden"/>
                                      </p:to>
                                    </p:set>
                                  </p:childTnLst>
                                </p:cTn>
                              </p:par>
                            </p:childTnLst>
                          </p:cTn>
                        </p:par>
                        <p:par>
                          <p:cTn id="178" fill="hold">
                            <p:stCondLst>
                              <p:cond delay="1500"/>
                            </p:stCondLst>
                            <p:childTnLst>
                              <p:par>
                                <p:cTn id="179" presetID="1" presetClass="entr" presetSubtype="0" fill="hold" grpId="0" nodeType="afterEffect">
                                  <p:stCondLst>
                                    <p:cond delay="200"/>
                                  </p:stCondLst>
                                  <p:childTnLst>
                                    <p:set>
                                      <p:cBhvr>
                                        <p:cTn id="180" dur="1" fill="hold">
                                          <p:stCondLst>
                                            <p:cond delay="0"/>
                                          </p:stCondLst>
                                        </p:cTn>
                                        <p:tgtEl>
                                          <p:spTgt spid="712848"/>
                                        </p:tgtEl>
                                        <p:attrNameLst>
                                          <p:attrName>style.visibility</p:attrName>
                                        </p:attrNameLst>
                                      </p:cBhvr>
                                      <p:to>
                                        <p:strVal val="visible"/>
                                      </p:to>
                                    </p:set>
                                  </p:childTnLst>
                                </p:cTn>
                              </p:par>
                            </p:childTnLst>
                          </p:cTn>
                        </p:par>
                        <p:par>
                          <p:cTn id="181" fill="hold">
                            <p:stCondLst>
                              <p:cond delay="1700"/>
                            </p:stCondLst>
                            <p:childTnLst>
                              <p:par>
                                <p:cTn id="182" presetID="1" presetClass="entr" presetSubtype="0" fill="hold" grpId="0" nodeType="afterEffect">
                                  <p:stCondLst>
                                    <p:cond delay="100"/>
                                  </p:stCondLst>
                                  <p:childTnLst>
                                    <p:set>
                                      <p:cBhvr>
                                        <p:cTn id="183" dur="1" fill="hold">
                                          <p:stCondLst>
                                            <p:cond delay="0"/>
                                          </p:stCondLst>
                                        </p:cTn>
                                        <p:tgtEl>
                                          <p:spTgt spid="712849"/>
                                        </p:tgtEl>
                                        <p:attrNameLst>
                                          <p:attrName>style.visibility</p:attrName>
                                        </p:attrNameLst>
                                      </p:cBhvr>
                                      <p:to>
                                        <p:strVal val="visible"/>
                                      </p:to>
                                    </p:set>
                                  </p:childTnLst>
                                </p:cTn>
                              </p:par>
                            </p:childTnLst>
                          </p:cTn>
                        </p:par>
                        <p:par>
                          <p:cTn id="184" fill="hold">
                            <p:stCondLst>
                              <p:cond delay="1800"/>
                            </p:stCondLst>
                            <p:childTnLst>
                              <p:par>
                                <p:cTn id="185" presetID="1" presetClass="entr" presetSubtype="0" fill="hold" grpId="0" nodeType="afterEffect">
                                  <p:stCondLst>
                                    <p:cond delay="100"/>
                                  </p:stCondLst>
                                  <p:childTnLst>
                                    <p:set>
                                      <p:cBhvr>
                                        <p:cTn id="186" dur="1" fill="hold">
                                          <p:stCondLst>
                                            <p:cond delay="0"/>
                                          </p:stCondLst>
                                        </p:cTn>
                                        <p:tgtEl>
                                          <p:spTgt spid="712850"/>
                                        </p:tgtEl>
                                        <p:attrNameLst>
                                          <p:attrName>style.visibility</p:attrName>
                                        </p:attrNameLst>
                                      </p:cBhvr>
                                      <p:to>
                                        <p:strVal val="visible"/>
                                      </p:to>
                                    </p:set>
                                  </p:childTnLst>
                                </p:cTn>
                              </p:par>
                            </p:childTnLst>
                          </p:cTn>
                        </p:par>
                        <p:par>
                          <p:cTn id="187" fill="hold">
                            <p:stCondLst>
                              <p:cond delay="1900"/>
                            </p:stCondLst>
                            <p:childTnLst>
                              <p:par>
                                <p:cTn id="188" presetID="1" presetClass="entr" presetSubtype="0" fill="hold" grpId="0" nodeType="afterEffect">
                                  <p:stCondLst>
                                    <p:cond delay="100"/>
                                  </p:stCondLst>
                                  <p:childTnLst>
                                    <p:set>
                                      <p:cBhvr>
                                        <p:cTn id="189" dur="1" fill="hold">
                                          <p:stCondLst>
                                            <p:cond delay="0"/>
                                          </p:stCondLst>
                                        </p:cTn>
                                        <p:tgtEl>
                                          <p:spTgt spid="712851"/>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100"/>
                                  </p:stCondLst>
                                  <p:childTnLst>
                                    <p:set>
                                      <p:cBhvr>
                                        <p:cTn id="192" dur="1" fill="hold">
                                          <p:stCondLst>
                                            <p:cond delay="0"/>
                                          </p:stCondLst>
                                        </p:cTn>
                                        <p:tgtEl>
                                          <p:spTgt spid="712852"/>
                                        </p:tgtEl>
                                        <p:attrNameLst>
                                          <p:attrName>style.visibility</p:attrName>
                                        </p:attrNameLst>
                                      </p:cBhvr>
                                      <p:to>
                                        <p:strVal val="visible"/>
                                      </p:to>
                                    </p:set>
                                  </p:childTnLst>
                                </p:cTn>
                              </p:par>
                            </p:childTnLst>
                          </p:cTn>
                        </p:par>
                        <p:par>
                          <p:cTn id="193" fill="hold">
                            <p:stCondLst>
                              <p:cond delay="2100"/>
                            </p:stCondLst>
                            <p:childTnLst>
                              <p:par>
                                <p:cTn id="194" presetID="1" presetClass="entr" presetSubtype="0" fill="hold" grpId="0" nodeType="afterEffect">
                                  <p:stCondLst>
                                    <p:cond delay="100"/>
                                  </p:stCondLst>
                                  <p:childTnLst>
                                    <p:set>
                                      <p:cBhvr>
                                        <p:cTn id="195" dur="1" fill="hold">
                                          <p:stCondLst>
                                            <p:cond delay="0"/>
                                          </p:stCondLst>
                                        </p:cTn>
                                        <p:tgtEl>
                                          <p:spTgt spid="712853"/>
                                        </p:tgtEl>
                                        <p:attrNameLst>
                                          <p:attrName>style.visibility</p:attrName>
                                        </p:attrNameLst>
                                      </p:cBhvr>
                                      <p:to>
                                        <p:strVal val="visible"/>
                                      </p:to>
                                    </p:set>
                                  </p:childTnLst>
                                </p:cTn>
                              </p:par>
                            </p:childTnLst>
                          </p:cTn>
                        </p:par>
                        <p:par>
                          <p:cTn id="196" fill="hold">
                            <p:stCondLst>
                              <p:cond delay="2200"/>
                            </p:stCondLst>
                            <p:childTnLst>
                              <p:par>
                                <p:cTn id="197" presetID="1" presetClass="entr" presetSubtype="0" fill="hold" grpId="0" nodeType="afterEffect">
                                  <p:stCondLst>
                                    <p:cond delay="100"/>
                                  </p:stCondLst>
                                  <p:childTnLst>
                                    <p:set>
                                      <p:cBhvr>
                                        <p:cTn id="198" dur="1" fill="hold">
                                          <p:stCondLst>
                                            <p:cond delay="0"/>
                                          </p:stCondLst>
                                        </p:cTn>
                                        <p:tgtEl>
                                          <p:spTgt spid="712854"/>
                                        </p:tgtEl>
                                        <p:attrNameLst>
                                          <p:attrName>style.visibility</p:attrName>
                                        </p:attrNameLst>
                                      </p:cBhvr>
                                      <p:to>
                                        <p:strVal val="visible"/>
                                      </p:to>
                                    </p:set>
                                  </p:childTnLst>
                                </p:cTn>
                              </p:par>
                            </p:childTnLst>
                          </p:cTn>
                        </p:par>
                        <p:par>
                          <p:cTn id="199" fill="hold">
                            <p:stCondLst>
                              <p:cond delay="2300"/>
                            </p:stCondLst>
                            <p:childTnLst>
                              <p:par>
                                <p:cTn id="200" presetID="1" presetClass="entr" presetSubtype="0" fill="hold" grpId="0" nodeType="afterEffect">
                                  <p:stCondLst>
                                    <p:cond delay="100"/>
                                  </p:stCondLst>
                                  <p:childTnLst>
                                    <p:set>
                                      <p:cBhvr>
                                        <p:cTn id="201" dur="1" fill="hold">
                                          <p:stCondLst>
                                            <p:cond delay="0"/>
                                          </p:stCondLst>
                                        </p:cTn>
                                        <p:tgtEl>
                                          <p:spTgt spid="712855"/>
                                        </p:tgtEl>
                                        <p:attrNameLst>
                                          <p:attrName>style.visibility</p:attrName>
                                        </p:attrNameLst>
                                      </p:cBhvr>
                                      <p:to>
                                        <p:strVal val="visible"/>
                                      </p:to>
                                    </p:set>
                                  </p:childTnLst>
                                </p:cTn>
                              </p:par>
                            </p:childTnLst>
                          </p:cTn>
                        </p:par>
                        <p:par>
                          <p:cTn id="202" fill="hold">
                            <p:stCondLst>
                              <p:cond delay="2400"/>
                            </p:stCondLst>
                            <p:childTnLst>
                              <p:par>
                                <p:cTn id="203" presetID="1" presetClass="entr" presetSubtype="0" fill="hold" grpId="0" nodeType="afterEffect">
                                  <p:stCondLst>
                                    <p:cond delay="100"/>
                                  </p:stCondLst>
                                  <p:childTnLst>
                                    <p:set>
                                      <p:cBhvr>
                                        <p:cTn id="204" dur="1" fill="hold">
                                          <p:stCondLst>
                                            <p:cond delay="0"/>
                                          </p:stCondLst>
                                        </p:cTn>
                                        <p:tgtEl>
                                          <p:spTgt spid="712856"/>
                                        </p:tgtEl>
                                        <p:attrNameLst>
                                          <p:attrName>style.visibility</p:attrName>
                                        </p:attrNameLst>
                                      </p:cBhvr>
                                      <p:to>
                                        <p:strVal val="visible"/>
                                      </p:to>
                                    </p:set>
                                  </p:childTnLst>
                                </p:cTn>
                              </p:par>
                            </p:childTnLst>
                          </p:cTn>
                        </p:par>
                        <p:par>
                          <p:cTn id="205" fill="hold">
                            <p:stCondLst>
                              <p:cond delay="2500"/>
                            </p:stCondLst>
                            <p:childTnLst>
                              <p:par>
                                <p:cTn id="206" presetID="1" presetClass="exit" presetSubtype="0" fill="hold" grpId="1" nodeType="afterEffect">
                                  <p:stCondLst>
                                    <p:cond delay="200"/>
                                  </p:stCondLst>
                                  <p:childTnLst>
                                    <p:set>
                                      <p:cBhvr>
                                        <p:cTn id="207" dur="1" fill="hold">
                                          <p:stCondLst>
                                            <p:cond delay="0"/>
                                          </p:stCondLst>
                                        </p:cTn>
                                        <p:tgtEl>
                                          <p:spTgt spid="712856"/>
                                        </p:tgtEl>
                                        <p:attrNameLst>
                                          <p:attrName>style.visibility</p:attrName>
                                        </p:attrNameLst>
                                      </p:cBhvr>
                                      <p:to>
                                        <p:strVal val="hidden"/>
                                      </p:to>
                                    </p:set>
                                  </p:childTnLst>
                                </p:cTn>
                              </p:par>
                            </p:childTnLst>
                          </p:cTn>
                        </p:par>
                        <p:par>
                          <p:cTn id="208" fill="hold">
                            <p:stCondLst>
                              <p:cond delay="2700"/>
                            </p:stCondLst>
                            <p:childTnLst>
                              <p:par>
                                <p:cTn id="209" presetID="1" presetClass="entr" presetSubtype="0" fill="hold" grpId="0" nodeType="afterEffect">
                                  <p:stCondLst>
                                    <p:cond delay="200"/>
                                  </p:stCondLst>
                                  <p:childTnLst>
                                    <p:set>
                                      <p:cBhvr>
                                        <p:cTn id="210" dur="1" fill="hold">
                                          <p:stCondLst>
                                            <p:cond delay="0"/>
                                          </p:stCondLst>
                                        </p:cTn>
                                        <p:tgtEl>
                                          <p:spTgt spid="712857"/>
                                        </p:tgtEl>
                                        <p:attrNameLst>
                                          <p:attrName>style.visibility</p:attrName>
                                        </p:attrNameLst>
                                      </p:cBhvr>
                                      <p:to>
                                        <p:strVal val="visible"/>
                                      </p:to>
                                    </p:set>
                                  </p:childTnLst>
                                </p:cTn>
                              </p:par>
                            </p:childTnLst>
                          </p:cTn>
                        </p:par>
                        <p:par>
                          <p:cTn id="211" fill="hold">
                            <p:stCondLst>
                              <p:cond delay="2900"/>
                            </p:stCondLst>
                            <p:childTnLst>
                              <p:par>
                                <p:cTn id="212" presetID="1" presetClass="entr" presetSubtype="0" fill="hold" grpId="0" nodeType="afterEffect">
                                  <p:stCondLst>
                                    <p:cond delay="100"/>
                                  </p:stCondLst>
                                  <p:childTnLst>
                                    <p:set>
                                      <p:cBhvr>
                                        <p:cTn id="213" dur="1" fill="hold">
                                          <p:stCondLst>
                                            <p:cond delay="0"/>
                                          </p:stCondLst>
                                        </p:cTn>
                                        <p:tgtEl>
                                          <p:spTgt spid="712858"/>
                                        </p:tgtEl>
                                        <p:attrNameLst>
                                          <p:attrName>style.visibility</p:attrName>
                                        </p:attrNameLst>
                                      </p:cBhvr>
                                      <p:to>
                                        <p:strVal val="visible"/>
                                      </p:to>
                                    </p:set>
                                  </p:childTnLst>
                                </p:cTn>
                              </p:par>
                            </p:childTnLst>
                          </p:cTn>
                        </p:par>
                        <p:par>
                          <p:cTn id="214" fill="hold">
                            <p:stCondLst>
                              <p:cond delay="3000"/>
                            </p:stCondLst>
                            <p:childTnLst>
                              <p:par>
                                <p:cTn id="215" presetID="1" presetClass="exit" presetSubtype="0" fill="hold" grpId="1" nodeType="afterEffect">
                                  <p:stCondLst>
                                    <p:cond delay="200"/>
                                  </p:stCondLst>
                                  <p:childTnLst>
                                    <p:set>
                                      <p:cBhvr>
                                        <p:cTn id="216" dur="1" fill="hold">
                                          <p:stCondLst>
                                            <p:cond delay="0"/>
                                          </p:stCondLst>
                                        </p:cTn>
                                        <p:tgtEl>
                                          <p:spTgt spid="712858"/>
                                        </p:tgtEl>
                                        <p:attrNameLst>
                                          <p:attrName>style.visibility</p:attrName>
                                        </p:attrNameLst>
                                      </p:cBhvr>
                                      <p:to>
                                        <p:strVal val="hidden"/>
                                      </p:to>
                                    </p:set>
                                  </p:childTnLst>
                                </p:cTn>
                              </p:par>
                            </p:childTnLst>
                          </p:cTn>
                        </p:par>
                        <p:par>
                          <p:cTn id="217" fill="hold">
                            <p:stCondLst>
                              <p:cond delay="3200"/>
                            </p:stCondLst>
                            <p:childTnLst>
                              <p:par>
                                <p:cTn id="218" presetID="1" presetClass="entr" presetSubtype="0" fill="hold" grpId="0" nodeType="afterEffect">
                                  <p:stCondLst>
                                    <p:cond delay="200"/>
                                  </p:stCondLst>
                                  <p:childTnLst>
                                    <p:set>
                                      <p:cBhvr>
                                        <p:cTn id="219" dur="1" fill="hold">
                                          <p:stCondLst>
                                            <p:cond delay="0"/>
                                          </p:stCondLst>
                                        </p:cTn>
                                        <p:tgtEl>
                                          <p:spTgt spid="712859"/>
                                        </p:tgtEl>
                                        <p:attrNameLst>
                                          <p:attrName>style.visibility</p:attrName>
                                        </p:attrNameLst>
                                      </p:cBhvr>
                                      <p:to>
                                        <p:strVal val="visible"/>
                                      </p:to>
                                    </p:set>
                                  </p:childTnLst>
                                </p:cTn>
                              </p:par>
                            </p:childTnLst>
                          </p:cTn>
                        </p:par>
                        <p:par>
                          <p:cTn id="220" fill="hold">
                            <p:stCondLst>
                              <p:cond delay="3400"/>
                            </p:stCondLst>
                            <p:childTnLst>
                              <p:par>
                                <p:cTn id="221" presetID="1" presetClass="entr" presetSubtype="0" fill="hold" grpId="0" nodeType="afterEffect">
                                  <p:stCondLst>
                                    <p:cond delay="100"/>
                                  </p:stCondLst>
                                  <p:childTnLst>
                                    <p:set>
                                      <p:cBhvr>
                                        <p:cTn id="222" dur="1" fill="hold">
                                          <p:stCondLst>
                                            <p:cond delay="0"/>
                                          </p:stCondLst>
                                        </p:cTn>
                                        <p:tgtEl>
                                          <p:spTgt spid="712860"/>
                                        </p:tgtEl>
                                        <p:attrNameLst>
                                          <p:attrName>style.visibility</p:attrName>
                                        </p:attrNameLst>
                                      </p:cBhvr>
                                      <p:to>
                                        <p:strVal val="visible"/>
                                      </p:to>
                                    </p:set>
                                  </p:childTnLst>
                                </p:cTn>
                              </p:par>
                            </p:childTnLst>
                          </p:cTn>
                        </p:par>
                        <p:par>
                          <p:cTn id="223" fill="hold">
                            <p:stCondLst>
                              <p:cond delay="3500"/>
                            </p:stCondLst>
                            <p:childTnLst>
                              <p:par>
                                <p:cTn id="224" presetID="1" presetClass="entr" presetSubtype="0" fill="hold" grpId="0" nodeType="afterEffect">
                                  <p:stCondLst>
                                    <p:cond delay="100"/>
                                  </p:stCondLst>
                                  <p:childTnLst>
                                    <p:set>
                                      <p:cBhvr>
                                        <p:cTn id="225" dur="1" fill="hold">
                                          <p:stCondLst>
                                            <p:cond delay="0"/>
                                          </p:stCondLst>
                                        </p:cTn>
                                        <p:tgtEl>
                                          <p:spTgt spid="712861"/>
                                        </p:tgtEl>
                                        <p:attrNameLst>
                                          <p:attrName>style.visibility</p:attrName>
                                        </p:attrNameLst>
                                      </p:cBhvr>
                                      <p:to>
                                        <p:strVal val="visible"/>
                                      </p:to>
                                    </p:set>
                                  </p:childTnLst>
                                </p:cTn>
                              </p:par>
                            </p:childTnLst>
                          </p:cTn>
                        </p:par>
                        <p:par>
                          <p:cTn id="226" fill="hold">
                            <p:stCondLst>
                              <p:cond delay="3600"/>
                            </p:stCondLst>
                            <p:childTnLst>
                              <p:par>
                                <p:cTn id="227" presetID="1" presetClass="entr" presetSubtype="0" fill="hold" grpId="0" nodeType="afterEffect">
                                  <p:stCondLst>
                                    <p:cond delay="100"/>
                                  </p:stCondLst>
                                  <p:childTnLst>
                                    <p:set>
                                      <p:cBhvr>
                                        <p:cTn id="228" dur="1" fill="hold">
                                          <p:stCondLst>
                                            <p:cond delay="0"/>
                                          </p:stCondLst>
                                        </p:cTn>
                                        <p:tgtEl>
                                          <p:spTgt spid="712862"/>
                                        </p:tgtEl>
                                        <p:attrNameLst>
                                          <p:attrName>style.visibility</p:attrName>
                                        </p:attrNameLst>
                                      </p:cBhvr>
                                      <p:to>
                                        <p:strVal val="visible"/>
                                      </p:to>
                                    </p:set>
                                  </p:childTnLst>
                                </p:cTn>
                              </p:par>
                            </p:childTnLst>
                          </p:cTn>
                        </p:par>
                        <p:par>
                          <p:cTn id="229" fill="hold">
                            <p:stCondLst>
                              <p:cond delay="3700"/>
                            </p:stCondLst>
                            <p:childTnLst>
                              <p:par>
                                <p:cTn id="230" presetID="1" presetClass="entr" presetSubtype="0" fill="hold" grpId="0" nodeType="afterEffect">
                                  <p:stCondLst>
                                    <p:cond delay="100"/>
                                  </p:stCondLst>
                                  <p:childTnLst>
                                    <p:set>
                                      <p:cBhvr>
                                        <p:cTn id="231" dur="1" fill="hold">
                                          <p:stCondLst>
                                            <p:cond delay="0"/>
                                          </p:stCondLst>
                                        </p:cTn>
                                        <p:tgtEl>
                                          <p:spTgt spid="712863"/>
                                        </p:tgtEl>
                                        <p:attrNameLst>
                                          <p:attrName>style.visibility</p:attrName>
                                        </p:attrNameLst>
                                      </p:cBhvr>
                                      <p:to>
                                        <p:strVal val="visible"/>
                                      </p:to>
                                    </p:set>
                                  </p:childTnLst>
                                </p:cTn>
                              </p:par>
                            </p:childTnLst>
                          </p:cTn>
                        </p:par>
                        <p:par>
                          <p:cTn id="232" fill="hold">
                            <p:stCondLst>
                              <p:cond delay="3800"/>
                            </p:stCondLst>
                            <p:childTnLst>
                              <p:par>
                                <p:cTn id="233" presetID="1" presetClass="entr" presetSubtype="0" fill="hold" grpId="0" nodeType="afterEffect">
                                  <p:stCondLst>
                                    <p:cond delay="100"/>
                                  </p:stCondLst>
                                  <p:childTnLst>
                                    <p:set>
                                      <p:cBhvr>
                                        <p:cTn id="234" dur="1" fill="hold">
                                          <p:stCondLst>
                                            <p:cond delay="0"/>
                                          </p:stCondLst>
                                        </p:cTn>
                                        <p:tgtEl>
                                          <p:spTgt spid="712864"/>
                                        </p:tgtEl>
                                        <p:attrNameLst>
                                          <p:attrName>style.visibility</p:attrName>
                                        </p:attrNameLst>
                                      </p:cBhvr>
                                      <p:to>
                                        <p:strVal val="visible"/>
                                      </p:to>
                                    </p:set>
                                  </p:childTnLst>
                                </p:cTn>
                              </p:par>
                            </p:childTnLst>
                          </p:cTn>
                        </p:par>
                        <p:par>
                          <p:cTn id="235" fill="hold">
                            <p:stCondLst>
                              <p:cond delay="3900"/>
                            </p:stCondLst>
                            <p:childTnLst>
                              <p:par>
                                <p:cTn id="236" presetID="1" presetClass="entr" presetSubtype="0" fill="hold" grpId="0" nodeType="afterEffect">
                                  <p:stCondLst>
                                    <p:cond delay="100"/>
                                  </p:stCondLst>
                                  <p:childTnLst>
                                    <p:set>
                                      <p:cBhvr>
                                        <p:cTn id="237" dur="1" fill="hold">
                                          <p:stCondLst>
                                            <p:cond delay="0"/>
                                          </p:stCondLst>
                                        </p:cTn>
                                        <p:tgtEl>
                                          <p:spTgt spid="712865"/>
                                        </p:tgtEl>
                                        <p:attrNameLst>
                                          <p:attrName>style.visibility</p:attrName>
                                        </p:attrNameLst>
                                      </p:cBhvr>
                                      <p:to>
                                        <p:strVal val="visible"/>
                                      </p:to>
                                    </p:set>
                                  </p:childTnLst>
                                </p:cTn>
                              </p:par>
                            </p:childTnLst>
                          </p:cTn>
                        </p:par>
                        <p:par>
                          <p:cTn id="238" fill="hold">
                            <p:stCondLst>
                              <p:cond delay="4000"/>
                            </p:stCondLst>
                            <p:childTnLst>
                              <p:par>
                                <p:cTn id="239" presetID="1" presetClass="entr" presetSubtype="0" fill="hold" grpId="0" nodeType="afterEffect">
                                  <p:stCondLst>
                                    <p:cond delay="100"/>
                                  </p:stCondLst>
                                  <p:childTnLst>
                                    <p:set>
                                      <p:cBhvr>
                                        <p:cTn id="240" dur="1" fill="hold">
                                          <p:stCondLst>
                                            <p:cond delay="0"/>
                                          </p:stCondLst>
                                        </p:cTn>
                                        <p:tgtEl>
                                          <p:spTgt spid="712866"/>
                                        </p:tgtEl>
                                        <p:attrNameLst>
                                          <p:attrName>style.visibility</p:attrName>
                                        </p:attrNameLst>
                                      </p:cBhvr>
                                      <p:to>
                                        <p:strVal val="visible"/>
                                      </p:to>
                                    </p:set>
                                  </p:childTnLst>
                                </p:cTn>
                              </p:par>
                            </p:childTnLst>
                          </p:cTn>
                        </p:par>
                        <p:par>
                          <p:cTn id="241" fill="hold">
                            <p:stCondLst>
                              <p:cond delay="4100"/>
                            </p:stCondLst>
                            <p:childTnLst>
                              <p:par>
                                <p:cTn id="242" presetID="1" presetClass="entr" presetSubtype="0" fill="hold" grpId="0" nodeType="afterEffect">
                                  <p:stCondLst>
                                    <p:cond delay="100"/>
                                  </p:stCondLst>
                                  <p:childTnLst>
                                    <p:set>
                                      <p:cBhvr>
                                        <p:cTn id="243" dur="1" fill="hold">
                                          <p:stCondLst>
                                            <p:cond delay="0"/>
                                          </p:stCondLst>
                                        </p:cTn>
                                        <p:tgtEl>
                                          <p:spTgt spid="712868"/>
                                        </p:tgtEl>
                                        <p:attrNameLst>
                                          <p:attrName>style.visibility</p:attrName>
                                        </p:attrNameLst>
                                      </p:cBhvr>
                                      <p:to>
                                        <p:strVal val="visible"/>
                                      </p:to>
                                    </p:set>
                                  </p:childTnLst>
                                </p:cTn>
                              </p:par>
                            </p:childTnLst>
                          </p:cTn>
                        </p:par>
                        <p:par>
                          <p:cTn id="244" fill="hold">
                            <p:stCondLst>
                              <p:cond delay="4200"/>
                            </p:stCondLst>
                            <p:childTnLst>
                              <p:par>
                                <p:cTn id="245" presetID="1" presetClass="entr" presetSubtype="0" fill="hold" grpId="0" nodeType="afterEffect">
                                  <p:stCondLst>
                                    <p:cond delay="0"/>
                                  </p:stCondLst>
                                  <p:childTnLst>
                                    <p:set>
                                      <p:cBhvr>
                                        <p:cTn id="246" dur="1" fill="hold">
                                          <p:stCondLst>
                                            <p:cond delay="0"/>
                                          </p:stCondLst>
                                        </p:cTn>
                                        <p:tgtEl>
                                          <p:spTgt spid="712833"/>
                                        </p:tgtEl>
                                        <p:attrNameLst>
                                          <p:attrName>style.visibility</p:attrName>
                                        </p:attrNameLst>
                                      </p:cBhvr>
                                      <p:to>
                                        <p:strVal val="visible"/>
                                      </p:to>
                                    </p:set>
                                  </p:childTnLst>
                                </p:cTn>
                              </p:par>
                            </p:childTnLst>
                          </p:cTn>
                        </p:par>
                        <p:par>
                          <p:cTn id="247" fill="hold">
                            <p:stCondLst>
                              <p:cond delay="4200"/>
                            </p:stCondLst>
                            <p:childTnLst>
                              <p:par>
                                <p:cTn id="248" presetID="1" presetClass="entr" presetSubtype="0" fill="hold" grpId="0" nodeType="afterEffect">
                                  <p:stCondLst>
                                    <p:cond delay="0"/>
                                  </p:stCondLst>
                                  <p:childTnLst>
                                    <p:set>
                                      <p:cBhvr>
                                        <p:cTn id="249" dur="1" fill="hold">
                                          <p:stCondLst>
                                            <p:cond delay="0"/>
                                          </p:stCondLst>
                                        </p:cTn>
                                        <p:tgtEl>
                                          <p:spTgt spid="111"/>
                                        </p:tgtEl>
                                        <p:attrNameLst>
                                          <p:attrName>style.visibility</p:attrName>
                                        </p:attrNameLst>
                                      </p:cBhvr>
                                      <p:to>
                                        <p:strVal val="visible"/>
                                      </p:to>
                                    </p:set>
                                  </p:childTnLst>
                                  <p:subTnLst>
                                    <p:set>
                                      <p:cBhvr override="childStyle">
                                        <p:cTn dur="1" fill="hold" display="0" masterRel="nextClick" afterEffect="1"/>
                                        <p:tgtEl>
                                          <p:spTgt spid="111"/>
                                        </p:tgtEl>
                                        <p:attrNameLst>
                                          <p:attrName>style.visibility</p:attrName>
                                        </p:attrNameLst>
                                      </p:cBhvr>
                                      <p:to>
                                        <p:strVal val="hidden"/>
                                      </p:to>
                                    </p:set>
                                  </p:subTnLst>
                                </p:cTn>
                              </p:par>
                            </p:childTnLst>
                          </p:cTn>
                        </p:par>
                      </p:childTnLst>
                    </p:cTn>
                  </p:par>
                  <p:par>
                    <p:cTn id="250" fill="hold">
                      <p:stCondLst>
                        <p:cond delay="indefinite"/>
                      </p:stCondLst>
                      <p:childTnLst>
                        <p:par>
                          <p:cTn id="251" fill="hold">
                            <p:stCondLst>
                              <p:cond delay="0"/>
                            </p:stCondLst>
                            <p:childTnLst>
                              <p:par>
                                <p:cTn id="252" presetID="53" presetClass="exit" presetSubtype="0" fill="hold" nodeType="clickEffect">
                                  <p:stCondLst>
                                    <p:cond delay="0"/>
                                  </p:stCondLst>
                                  <p:childTnLst>
                                    <p:anim calcmode="lin" valueType="num">
                                      <p:cBhvr>
                                        <p:cTn id="253" dur="500"/>
                                        <p:tgtEl>
                                          <p:spTgt spid="15"/>
                                        </p:tgtEl>
                                        <p:attrNameLst>
                                          <p:attrName>ppt_w</p:attrName>
                                        </p:attrNameLst>
                                      </p:cBhvr>
                                      <p:tavLst>
                                        <p:tav tm="0">
                                          <p:val>
                                            <p:strVal val="ppt_w"/>
                                          </p:val>
                                        </p:tav>
                                        <p:tav tm="100000">
                                          <p:val>
                                            <p:fltVal val="0"/>
                                          </p:val>
                                        </p:tav>
                                      </p:tavLst>
                                    </p:anim>
                                    <p:anim calcmode="lin" valueType="num">
                                      <p:cBhvr>
                                        <p:cTn id="254" dur="500"/>
                                        <p:tgtEl>
                                          <p:spTgt spid="15"/>
                                        </p:tgtEl>
                                        <p:attrNameLst>
                                          <p:attrName>ppt_h</p:attrName>
                                        </p:attrNameLst>
                                      </p:cBhvr>
                                      <p:tavLst>
                                        <p:tav tm="0">
                                          <p:val>
                                            <p:strVal val="ppt_h"/>
                                          </p:val>
                                        </p:tav>
                                        <p:tav tm="100000">
                                          <p:val>
                                            <p:fltVal val="0"/>
                                          </p:val>
                                        </p:tav>
                                      </p:tavLst>
                                    </p:anim>
                                    <p:animEffect transition="out" filter="fade">
                                      <p:cBhvr>
                                        <p:cTn id="255" dur="500"/>
                                        <p:tgtEl>
                                          <p:spTgt spid="15"/>
                                        </p:tgtEl>
                                      </p:cBhvr>
                                    </p:animEffect>
                                    <p:set>
                                      <p:cBhvr>
                                        <p:cTn id="25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35" grpId="0"/>
      <p:bldP spid="712708" grpId="0"/>
      <p:bldP spid="712708" grpId="1"/>
      <p:bldP spid="712708" grpId="2"/>
      <p:bldP spid="712812" grpId="0"/>
      <p:bldP spid="712812" grpId="1"/>
      <p:bldP spid="712711" grpId="0" animBg="1"/>
      <p:bldP spid="712733" grpId="0" animBg="1"/>
      <p:bldP spid="712734" grpId="0" animBg="1"/>
      <p:bldP spid="712736" grpId="0" animBg="1"/>
      <p:bldP spid="712736" grpId="1" animBg="1"/>
      <p:bldP spid="712736" grpId="2" animBg="1"/>
      <p:bldP spid="712738" grpId="0" animBg="1"/>
      <p:bldP spid="712738" grpId="1" animBg="1"/>
      <p:bldP spid="712738" grpId="2" animBg="1"/>
      <p:bldP spid="712739" grpId="0" animBg="1"/>
      <p:bldP spid="712739" grpId="1" animBg="1"/>
      <p:bldP spid="712833" grpId="0" animBg="1"/>
      <p:bldP spid="712813" grpId="0"/>
      <p:bldP spid="712813" grpId="1"/>
      <p:bldP spid="712814" grpId="0"/>
      <p:bldP spid="712814" grpId="1"/>
      <p:bldP spid="712815" grpId="0"/>
      <p:bldP spid="712815" grpId="1"/>
      <p:bldP spid="712816" grpId="0"/>
      <p:bldP spid="712816" grpId="1"/>
      <p:bldP spid="712832" grpId="0"/>
      <p:bldP spid="712832" grpId="1"/>
      <p:bldP spid="712834" grpId="0"/>
      <p:bldP spid="712835" grpId="0"/>
      <p:bldP spid="712836" grpId="0"/>
      <p:bldP spid="712837" grpId="0"/>
      <p:bldP spid="712838" grpId="0"/>
      <p:bldP spid="712842" grpId="0"/>
      <p:bldP spid="712843" grpId="0"/>
      <p:bldP spid="712844" grpId="0"/>
      <p:bldP spid="712845" grpId="0"/>
      <p:bldP spid="712845" grpId="1"/>
      <p:bldP spid="712846" grpId="0"/>
      <p:bldP spid="712846" grpId="1"/>
      <p:bldP spid="712847" grpId="0"/>
      <p:bldP spid="712847" grpId="1"/>
      <p:bldP spid="712848" grpId="0"/>
      <p:bldP spid="712849" grpId="0"/>
      <p:bldP spid="712850" grpId="0"/>
      <p:bldP spid="712851" grpId="0"/>
      <p:bldP spid="712852" grpId="0"/>
      <p:bldP spid="712853" grpId="0"/>
      <p:bldP spid="712854" grpId="0"/>
      <p:bldP spid="712855" grpId="0"/>
      <p:bldP spid="712856" grpId="0"/>
      <p:bldP spid="712856" grpId="1"/>
      <p:bldP spid="712857" grpId="0"/>
      <p:bldP spid="712858" grpId="0"/>
      <p:bldP spid="712858" grpId="1"/>
      <p:bldP spid="712859" grpId="0"/>
      <p:bldP spid="712860" grpId="0"/>
      <p:bldP spid="712861" grpId="0"/>
      <p:bldP spid="712862" grpId="0"/>
      <p:bldP spid="712863" grpId="0"/>
      <p:bldP spid="712864" grpId="0"/>
      <p:bldP spid="712865" grpId="0"/>
      <p:bldP spid="712866" grpId="0"/>
      <p:bldP spid="712868" grpId="0"/>
      <p:bldP spid="165" grpId="0" animBg="1"/>
      <p:bldP spid="166" grpId="0" animBg="1"/>
      <p:bldP spid="110" grpId="0" animBg="1"/>
      <p:bldP spid="111"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Reflections on the Maze Problem</a:t>
            </a:r>
            <a:endParaRPr lang="en-US" dirty="0">
              <a:solidFill>
                <a:schemeClr val="tx1"/>
              </a:solidFill>
            </a:endParaRPr>
          </a:p>
        </p:txBody>
      </p:sp>
      <p:sp>
        <p:nvSpPr>
          <p:cNvPr id="764931"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a:t>
            </a:r>
            <a:r>
              <a:rPr lang="en-US" sz="2000" b="0" dirty="0" smtClean="0">
                <a:solidFill>
                  <a:srgbClr val="000000"/>
                </a:solidFill>
              </a:rPr>
              <a:t> </a:t>
            </a:r>
            <a:r>
              <a:rPr lang="en-US" sz="2000" dirty="0" err="1" smtClean="0">
                <a:solidFill>
                  <a:srgbClr val="000000"/>
                </a:solidFill>
                <a:latin typeface="Courier New" charset="0"/>
              </a:rPr>
              <a:t>solveMaze</a:t>
            </a:r>
            <a:r>
              <a:rPr lang="en-US" sz="2400" b="0" dirty="0" smtClean="0">
                <a:solidFill>
                  <a:srgbClr val="000000"/>
                </a:solidFill>
              </a:rPr>
              <a:t> program is a useful example of how to search all paths that stem from a branching series of choices.  </a:t>
            </a:r>
            <a:r>
              <a:rPr lang="en-US" sz="2400" b="0" dirty="0">
                <a:solidFill>
                  <a:srgbClr val="000000"/>
                </a:solidFill>
              </a:rPr>
              <a:t>At each </a:t>
            </a:r>
            <a:r>
              <a:rPr lang="en-US" sz="2400" b="0" dirty="0" smtClean="0">
                <a:solidFill>
                  <a:srgbClr val="000000"/>
                </a:solidFill>
              </a:rPr>
              <a:t>square, </a:t>
            </a:r>
            <a:r>
              <a:rPr lang="en-US" sz="2400" b="0" dirty="0">
                <a:solidFill>
                  <a:srgbClr val="000000"/>
                </a:solidFill>
              </a:rPr>
              <a:t>the</a:t>
            </a:r>
            <a:r>
              <a:rPr lang="en-US" sz="2400" b="0" dirty="0" smtClean="0">
                <a:solidFill>
                  <a:srgbClr val="000000"/>
                </a:solidFill>
              </a:rPr>
              <a:t> </a:t>
            </a:r>
            <a:r>
              <a:rPr lang="en-US" sz="2000" dirty="0" err="1" smtClean="0">
                <a:solidFill>
                  <a:srgbClr val="000000"/>
                </a:solidFill>
                <a:latin typeface="Courier New" charset="0"/>
              </a:rPr>
              <a:t>solveMaze</a:t>
            </a:r>
            <a:r>
              <a:rPr lang="en-US" sz="2400" b="0" dirty="0" smtClean="0">
                <a:solidFill>
                  <a:srgbClr val="000000"/>
                </a:solidFill>
              </a:rPr>
              <a:t> </a:t>
            </a:r>
            <a:r>
              <a:rPr lang="en-US" sz="2400" b="0" dirty="0">
                <a:solidFill>
                  <a:srgbClr val="000000"/>
                </a:solidFill>
              </a:rPr>
              <a:t>program </a:t>
            </a:r>
            <a:r>
              <a:rPr lang="en-US" sz="2400" b="0" dirty="0" smtClean="0">
                <a:solidFill>
                  <a:srgbClr val="000000"/>
                </a:solidFill>
              </a:rPr>
              <a:t>calls </a:t>
            </a:r>
            <a:r>
              <a:rPr lang="en-US" sz="2400" b="0" dirty="0">
                <a:solidFill>
                  <a:srgbClr val="000000"/>
                </a:solidFill>
              </a:rPr>
              <a:t>itself recursively to find</a:t>
            </a:r>
            <a:r>
              <a:rPr lang="en-US" sz="2400" b="0" dirty="0" smtClean="0">
                <a:solidFill>
                  <a:srgbClr val="000000"/>
                </a:solidFill>
              </a:rPr>
              <a:t> a solution </a:t>
            </a:r>
            <a:r>
              <a:rPr lang="en-US" sz="2400" b="0" dirty="0">
                <a:solidFill>
                  <a:srgbClr val="000000"/>
                </a:solidFill>
              </a:rPr>
              <a:t>from one step further along the path.</a:t>
            </a:r>
          </a:p>
        </p:txBody>
      </p:sp>
      <p:sp>
        <p:nvSpPr>
          <p:cNvPr id="764934" name="Rectangle 6"/>
          <p:cNvSpPr>
            <a:spLocks noChangeArrowheads="1"/>
          </p:cNvSpPr>
          <p:nvPr/>
        </p:nvSpPr>
        <p:spPr bwMode="auto">
          <a:xfrm>
            <a:off x="482600" y="2578100"/>
            <a:ext cx="8131175" cy="397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To give yourself a better sense of why recursion is important in this problem, think for a minute or two about what it buys you and why it would be difficult to solve this problem iteratively.</a:t>
            </a:r>
          </a:p>
          <a:p>
            <a:pPr marL="342900" indent="-342900" algn="just">
              <a:lnSpc>
                <a:spcPct val="85000"/>
              </a:lnSpc>
              <a:spcAft>
                <a:spcPct val="50000"/>
              </a:spcAft>
              <a:buFontTx/>
              <a:buChar char="•"/>
            </a:pPr>
            <a:r>
              <a:rPr lang="en-US" sz="2400" b="0" dirty="0">
                <a:solidFill>
                  <a:srgbClr val="000000"/>
                </a:solidFill>
              </a:rPr>
              <a:t>In particular, how would you answer the following questions:</a:t>
            </a:r>
          </a:p>
          <a:p>
            <a:pPr marL="742950" lvl="1" indent="-285750" algn="just">
              <a:lnSpc>
                <a:spcPct val="85000"/>
              </a:lnSpc>
              <a:spcAft>
                <a:spcPct val="50000"/>
              </a:spcAft>
              <a:buFontTx/>
              <a:buChar char="–"/>
            </a:pPr>
            <a:r>
              <a:rPr lang="en-US" sz="2200" b="0" dirty="0">
                <a:solidFill>
                  <a:srgbClr val="000000"/>
                </a:solidFill>
                <a:ea typeface="ＭＳ Ｐゴシック" charset="-128"/>
              </a:rPr>
              <a:t>What information does the algorithm need to remember as it proceeds with the solution, particularly about the </a:t>
            </a:r>
            <a:r>
              <a:rPr lang="en-US" sz="2200" b="0" dirty="0" smtClean="0">
                <a:solidFill>
                  <a:srgbClr val="000000"/>
                </a:solidFill>
                <a:ea typeface="ＭＳ Ｐゴシック" charset="-128"/>
              </a:rPr>
              <a:t>options </a:t>
            </a:r>
            <a:r>
              <a:rPr lang="en-US" sz="2200" b="0" dirty="0">
                <a:solidFill>
                  <a:srgbClr val="000000"/>
                </a:solidFill>
                <a:ea typeface="ＭＳ Ｐゴシック" charset="-128"/>
              </a:rPr>
              <a:t>it has already tried?</a:t>
            </a:r>
          </a:p>
          <a:p>
            <a:pPr marL="742950" lvl="1" indent="-285750" algn="just">
              <a:lnSpc>
                <a:spcPct val="85000"/>
              </a:lnSpc>
              <a:spcAft>
                <a:spcPct val="50000"/>
              </a:spcAft>
              <a:buFontTx/>
              <a:buChar char="–"/>
            </a:pPr>
            <a:r>
              <a:rPr lang="en-US" sz="2200" b="0" dirty="0">
                <a:solidFill>
                  <a:srgbClr val="000000"/>
                </a:solidFill>
                <a:ea typeface="ＭＳ Ｐゴシック" charset="-128"/>
              </a:rPr>
              <a:t>In the recursive solution, where is this information </a:t>
            </a:r>
            <a:r>
              <a:rPr lang="en-US" sz="2200" b="0" dirty="0" smtClean="0">
                <a:solidFill>
                  <a:srgbClr val="000000"/>
                </a:solidFill>
                <a:ea typeface="ＭＳ Ｐゴシック" charset="-128"/>
              </a:rPr>
              <a:t>kept?</a:t>
            </a:r>
            <a:endParaRPr lang="en-US" sz="2200" b="0" dirty="0">
              <a:solidFill>
                <a:srgbClr val="000000"/>
              </a:solidFill>
              <a:ea typeface="ＭＳ Ｐゴシック" charset="-128"/>
            </a:endParaRPr>
          </a:p>
          <a:p>
            <a:pPr marL="742950" lvl="1" indent="-285750" algn="just">
              <a:lnSpc>
                <a:spcPct val="85000"/>
              </a:lnSpc>
              <a:spcAft>
                <a:spcPct val="50000"/>
              </a:spcAft>
              <a:buFontTx/>
              <a:buChar char="–"/>
            </a:pPr>
            <a:r>
              <a:rPr lang="en-US" sz="2200" b="0" dirty="0">
                <a:solidFill>
                  <a:srgbClr val="000000"/>
                </a:solidFill>
                <a:ea typeface="ＭＳ Ｐゴシック" charset="-128"/>
              </a:rPr>
              <a:t>How might you keep track of this information otherwise?</a:t>
            </a:r>
            <a:endParaRPr lang="en-US" sz="2000" b="0" dirty="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49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49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493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493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49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4" grpId="0"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Consider a Specific Example</a:t>
            </a:r>
            <a:endParaRPr lang="en-US" dirty="0">
              <a:solidFill>
                <a:schemeClr val="tx1"/>
              </a:solidFill>
            </a:endParaRPr>
          </a:p>
        </p:txBody>
      </p:sp>
      <p:sp>
        <p:nvSpPr>
          <p:cNvPr id="767130" name="Rectangle 154"/>
          <p:cNvSpPr>
            <a:spLocks noChangeArrowheads="1"/>
          </p:cNvSpPr>
          <p:nvPr/>
        </p:nvSpPr>
        <p:spPr bwMode="auto">
          <a:xfrm>
            <a:off x="482600" y="5219700"/>
            <a:ext cx="8128000" cy="800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How does the algorithm keep track of the “big picture” of what paths it still needs to explore?</a:t>
            </a:r>
          </a:p>
        </p:txBody>
      </p:sp>
      <p:grpSp>
        <p:nvGrpSpPr>
          <p:cNvPr id="2" name="Group 156"/>
          <p:cNvGrpSpPr>
            <a:grpSpLocks/>
          </p:cNvGrpSpPr>
          <p:nvPr/>
        </p:nvGrpSpPr>
        <p:grpSpPr bwMode="auto">
          <a:xfrm>
            <a:off x="482600" y="1155700"/>
            <a:ext cx="8128000" cy="3922713"/>
            <a:chOff x="304" y="728"/>
            <a:chExt cx="5120" cy="2471"/>
          </a:xfrm>
        </p:grpSpPr>
        <p:sp>
          <p:nvSpPr>
            <p:cNvPr id="767123" name="Rectangle 147"/>
            <p:cNvSpPr>
              <a:spLocks noChangeArrowheads="1"/>
            </p:cNvSpPr>
            <p:nvPr/>
          </p:nvSpPr>
          <p:spPr bwMode="auto">
            <a:xfrm>
              <a:off x="304" y="728"/>
              <a:ext cx="5120" cy="3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Suppose that the program has reached the following position:</a:t>
              </a:r>
            </a:p>
          </p:txBody>
        </p:sp>
        <p:pic>
          <p:nvPicPr>
            <p:cNvPr id="767124" name="Picture 148" descr="SampleMaze"/>
            <p:cNvPicPr>
              <a:picLocks noChangeAspect="1" noChangeArrowheads="1"/>
            </p:cNvPicPr>
            <p:nvPr/>
          </p:nvPicPr>
          <p:blipFill>
            <a:blip r:embed="rId3"/>
            <a:srcRect/>
            <a:stretch>
              <a:fillRect/>
            </a:stretch>
          </p:blipFill>
          <p:spPr bwMode="auto">
            <a:xfrm>
              <a:off x="1858" y="1121"/>
              <a:ext cx="2044" cy="2078"/>
            </a:xfrm>
            <a:prstGeom prst="rect">
              <a:avLst/>
            </a:prstGeom>
            <a:noFill/>
          </p:spPr>
        </p:pic>
        <p:sp>
          <p:nvSpPr>
            <p:cNvPr id="767125" name="Text Box 149"/>
            <p:cNvSpPr txBox="1">
              <a:spLocks noChangeArrowheads="1"/>
            </p:cNvSpPr>
            <p:nvPr/>
          </p:nvSpPr>
          <p:spPr bwMode="auto">
            <a:xfrm>
              <a:off x="2784" y="2025"/>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6" name="Text Box 150"/>
            <p:cNvSpPr txBox="1">
              <a:spLocks noChangeArrowheads="1"/>
            </p:cNvSpPr>
            <p:nvPr/>
          </p:nvSpPr>
          <p:spPr bwMode="auto">
            <a:xfrm>
              <a:off x="2784" y="2313"/>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7" name="Text Box 151"/>
            <p:cNvSpPr txBox="1">
              <a:spLocks noChangeArrowheads="1"/>
            </p:cNvSpPr>
            <p:nvPr/>
          </p:nvSpPr>
          <p:spPr bwMode="auto">
            <a:xfrm>
              <a:off x="3064" y="231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8" name="Text Box 152"/>
            <p:cNvSpPr txBox="1">
              <a:spLocks noChangeArrowheads="1"/>
            </p:cNvSpPr>
            <p:nvPr/>
          </p:nvSpPr>
          <p:spPr bwMode="auto">
            <a:xfrm>
              <a:off x="3344" y="231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9" name="Text Box 153"/>
            <p:cNvSpPr txBox="1">
              <a:spLocks noChangeArrowheads="1"/>
            </p:cNvSpPr>
            <p:nvPr/>
          </p:nvSpPr>
          <p:spPr bwMode="auto">
            <a:xfrm>
              <a:off x="3344" y="2025"/>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31" name="Text Box 155"/>
            <p:cNvSpPr txBox="1">
              <a:spLocks noChangeArrowheads="1"/>
            </p:cNvSpPr>
            <p:nvPr/>
          </p:nvSpPr>
          <p:spPr bwMode="auto">
            <a:xfrm>
              <a:off x="3040" y="1998"/>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71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130" grpId="0" build="p" autoUpdateAnimBg="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Each Frame Remembers One Choice</a:t>
            </a:r>
            <a:endParaRPr lang="en-US" dirty="0">
              <a:solidFill>
                <a:schemeClr val="tx1"/>
              </a:solidFill>
            </a:endParaRPr>
          </a:p>
        </p:txBody>
      </p:sp>
      <p:grpSp>
        <p:nvGrpSpPr>
          <p:cNvPr id="2" name="Group 157"/>
          <p:cNvGrpSpPr>
            <a:grpSpLocks/>
          </p:cNvGrpSpPr>
          <p:nvPr/>
        </p:nvGrpSpPr>
        <p:grpSpPr bwMode="auto">
          <a:xfrm>
            <a:off x="381000" y="1169988"/>
            <a:ext cx="8610600" cy="3717926"/>
            <a:chOff x="240" y="737"/>
            <a:chExt cx="5424" cy="2342"/>
          </a:xfrm>
        </p:grpSpPr>
        <p:grpSp>
          <p:nvGrpSpPr>
            <p:cNvPr id="3" name="Group 3"/>
            <p:cNvGrpSpPr>
              <a:grpSpLocks/>
            </p:cNvGrpSpPr>
            <p:nvPr/>
          </p:nvGrpSpPr>
          <p:grpSpPr bwMode="auto">
            <a:xfrm>
              <a:off x="240" y="737"/>
              <a:ext cx="3517" cy="2342"/>
              <a:chOff x="288" y="739"/>
              <a:chExt cx="3517" cy="2342"/>
            </a:xfrm>
          </p:grpSpPr>
          <p:sp>
            <p:nvSpPr>
              <p:cNvPr id="773124" name="Rectangle 4"/>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25" name="Rectangle 5"/>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126" name="Text Box 6"/>
              <p:cNvSpPr txBox="1">
                <a:spLocks noChangeArrowheads="1"/>
              </p:cNvSpPr>
              <p:nvPr/>
            </p:nvSpPr>
            <p:spPr bwMode="auto">
              <a:xfrm>
                <a:off x="3168" y="2640"/>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28" name="Text Box 8"/>
              <p:cNvSpPr txBox="1">
                <a:spLocks noChangeArrowheads="1"/>
              </p:cNvSpPr>
              <p:nvPr/>
            </p:nvSpPr>
            <p:spPr bwMode="auto">
              <a:xfrm>
                <a:off x="2605" y="2640"/>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4" name="Group 9"/>
              <p:cNvGrpSpPr>
                <a:grpSpLocks/>
              </p:cNvGrpSpPr>
              <p:nvPr/>
            </p:nvGrpSpPr>
            <p:grpSpPr bwMode="auto">
              <a:xfrm>
                <a:off x="2629" y="2803"/>
                <a:ext cx="491" cy="240"/>
                <a:chOff x="2541" y="3001"/>
                <a:chExt cx="491" cy="240"/>
              </a:xfrm>
            </p:grpSpPr>
            <p:sp>
              <p:nvSpPr>
                <p:cNvPr id="773130" name="Rectangle 10"/>
                <p:cNvSpPr>
                  <a:spLocks noChangeArrowheads="1"/>
                </p:cNvSpPr>
                <p:nvPr/>
              </p:nvSpPr>
              <p:spPr bwMode="auto">
                <a:xfrm>
                  <a:off x="2541" y="3001"/>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1" name="Text Box 11"/>
                <p:cNvSpPr txBox="1">
                  <a:spLocks noChangeArrowheads="1"/>
                </p:cNvSpPr>
                <p:nvPr/>
              </p:nvSpPr>
              <p:spPr bwMode="auto">
                <a:xfrm>
                  <a:off x="2541" y="3005"/>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(3, 3)</a:t>
                  </a:r>
                </a:p>
              </p:txBody>
            </p:sp>
          </p:grpSp>
          <p:grpSp>
            <p:nvGrpSpPr>
              <p:cNvPr id="5" name="Group 15"/>
              <p:cNvGrpSpPr>
                <a:grpSpLocks/>
              </p:cNvGrpSpPr>
              <p:nvPr/>
            </p:nvGrpSpPr>
            <p:grpSpPr bwMode="auto">
              <a:xfrm>
                <a:off x="3194" y="2803"/>
                <a:ext cx="491" cy="240"/>
                <a:chOff x="3194" y="3007"/>
                <a:chExt cx="491" cy="240"/>
              </a:xfrm>
            </p:grpSpPr>
            <p:sp>
              <p:nvSpPr>
                <p:cNvPr id="773136" name="Rectangle 16"/>
                <p:cNvSpPr>
                  <a:spLocks noChangeArrowheads="1"/>
                </p:cNvSpPr>
                <p:nvPr/>
              </p:nvSpPr>
              <p:spPr bwMode="auto">
                <a:xfrm>
                  <a:off x="3194" y="3007"/>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7" name="Text Box 17"/>
                <p:cNvSpPr txBox="1">
                  <a:spLocks noChangeArrowheads="1"/>
                </p:cNvSpPr>
                <p:nvPr/>
              </p:nvSpPr>
              <p:spPr bwMode="auto">
                <a:xfrm>
                  <a:off x="3194" y="3035"/>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SOUTH</a:t>
                  </a:r>
                  <a:endParaRPr lang="en-US" dirty="0">
                    <a:solidFill>
                      <a:srgbClr val="000000"/>
                    </a:solidFill>
                    <a:latin typeface="Courier New" charset="0"/>
                  </a:endParaRPr>
                </a:p>
              </p:txBody>
            </p:sp>
          </p:grpSp>
          <p:sp>
            <p:nvSpPr>
              <p:cNvPr id="773138" name="Rectangle 18"/>
              <p:cNvSpPr>
                <a:spLocks noChangeArrowheads="1"/>
              </p:cNvSpPr>
              <p:nvPr/>
            </p:nvSpPr>
            <p:spPr bwMode="auto">
              <a:xfrm>
                <a:off x="1248" y="1672"/>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6" name="Group 152"/>
            <p:cNvGrpSpPr>
              <a:grpSpLocks/>
            </p:cNvGrpSpPr>
            <p:nvPr/>
          </p:nvGrpSpPr>
          <p:grpSpPr bwMode="auto">
            <a:xfrm>
              <a:off x="4224" y="760"/>
              <a:ext cx="1440" cy="1440"/>
              <a:chOff x="336" y="768"/>
              <a:chExt cx="1440" cy="1440"/>
            </a:xfrm>
          </p:grpSpPr>
          <p:pic>
            <p:nvPicPr>
              <p:cNvPr id="773273" name="Picture 153" descr="Maze7x7"/>
              <p:cNvPicPr>
                <a:picLocks noChangeAspect="1" noChangeArrowheads="1"/>
              </p:cNvPicPr>
              <p:nvPr/>
            </p:nvPicPr>
            <p:blipFill>
              <a:blip r:embed="rId3"/>
              <a:srcRect/>
              <a:stretch>
                <a:fillRect/>
              </a:stretch>
            </p:blipFill>
            <p:spPr bwMode="auto">
              <a:xfrm>
                <a:off x="336" y="768"/>
                <a:ext cx="1440" cy="1440"/>
              </a:xfrm>
              <a:prstGeom prst="rect">
                <a:avLst/>
              </a:prstGeom>
              <a:noFill/>
            </p:spPr>
          </p:pic>
          <p:grpSp>
            <p:nvGrpSpPr>
              <p:cNvPr id="7" name="Group 154"/>
              <p:cNvGrpSpPr>
                <a:grpSpLocks/>
              </p:cNvGrpSpPr>
              <p:nvPr/>
            </p:nvGrpSpPr>
            <p:grpSpPr bwMode="auto">
              <a:xfrm>
                <a:off x="944" y="1368"/>
                <a:ext cx="240" cy="236"/>
                <a:chOff x="5200" y="1372"/>
                <a:chExt cx="240" cy="236"/>
              </a:xfrm>
            </p:grpSpPr>
            <p:sp>
              <p:nvSpPr>
                <p:cNvPr id="773275" name="Text Box 155"/>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76" name="Text Box 156"/>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8" name="Group 164"/>
          <p:cNvGrpSpPr>
            <a:grpSpLocks/>
          </p:cNvGrpSpPr>
          <p:nvPr/>
        </p:nvGrpSpPr>
        <p:grpSpPr bwMode="auto">
          <a:xfrm>
            <a:off x="508000" y="1206500"/>
            <a:ext cx="8483600" cy="3938588"/>
            <a:chOff x="320" y="760"/>
            <a:chExt cx="5344" cy="2481"/>
          </a:xfrm>
        </p:grpSpPr>
        <p:grpSp>
          <p:nvGrpSpPr>
            <p:cNvPr id="9" name="Group 19"/>
            <p:cNvGrpSpPr>
              <a:grpSpLocks/>
            </p:cNvGrpSpPr>
            <p:nvPr/>
          </p:nvGrpSpPr>
          <p:grpSpPr bwMode="auto">
            <a:xfrm>
              <a:off x="320" y="899"/>
              <a:ext cx="3517" cy="2342"/>
              <a:chOff x="288" y="739"/>
              <a:chExt cx="3517" cy="2342"/>
            </a:xfrm>
          </p:grpSpPr>
          <p:sp>
            <p:nvSpPr>
              <p:cNvPr id="773140" name="Rectangle 20"/>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1" name="Rectangle 21"/>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142" name="Text Box 22"/>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44" name="Text Box 24"/>
              <p:cNvSpPr txBox="1">
                <a:spLocks noChangeArrowheads="1"/>
              </p:cNvSpPr>
              <p:nvPr/>
            </p:nvSpPr>
            <p:spPr bwMode="auto">
              <a:xfrm>
                <a:off x="2621" y="2626"/>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10" name="Group 25"/>
              <p:cNvGrpSpPr>
                <a:grpSpLocks/>
              </p:cNvGrpSpPr>
              <p:nvPr/>
            </p:nvGrpSpPr>
            <p:grpSpPr bwMode="auto">
              <a:xfrm>
                <a:off x="2645" y="2782"/>
                <a:ext cx="491" cy="240"/>
                <a:chOff x="2557" y="2980"/>
                <a:chExt cx="491" cy="240"/>
              </a:xfrm>
            </p:grpSpPr>
            <p:sp>
              <p:nvSpPr>
                <p:cNvPr id="773146" name="Rectangle 26"/>
                <p:cNvSpPr>
                  <a:spLocks noChangeArrowheads="1"/>
                </p:cNvSpPr>
                <p:nvPr/>
              </p:nvSpPr>
              <p:spPr bwMode="auto">
                <a:xfrm>
                  <a:off x="2557"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7" name="Text Box 27"/>
                <p:cNvSpPr txBox="1">
                  <a:spLocks noChangeArrowheads="1"/>
                </p:cNvSpPr>
                <p:nvPr/>
              </p:nvSpPr>
              <p:spPr bwMode="auto">
                <a:xfrm>
                  <a:off x="2557" y="2980"/>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(3, 4)</a:t>
                  </a:r>
                  <a:endParaRPr lang="en-US" sz="1600" b="0" dirty="0">
                    <a:solidFill>
                      <a:srgbClr val="000000"/>
                    </a:solidFill>
                  </a:endParaRPr>
                </a:p>
              </p:txBody>
            </p:sp>
          </p:grpSp>
          <p:grpSp>
            <p:nvGrpSpPr>
              <p:cNvPr id="11" name="Group 31"/>
              <p:cNvGrpSpPr>
                <a:grpSpLocks/>
              </p:cNvGrpSpPr>
              <p:nvPr/>
            </p:nvGrpSpPr>
            <p:grpSpPr bwMode="auto">
              <a:xfrm>
                <a:off x="3194" y="2782"/>
                <a:ext cx="491" cy="240"/>
                <a:chOff x="3194" y="2986"/>
                <a:chExt cx="491" cy="240"/>
              </a:xfrm>
            </p:grpSpPr>
            <p:sp>
              <p:nvSpPr>
                <p:cNvPr id="773152" name="Rectangle 32"/>
                <p:cNvSpPr>
                  <a:spLocks noChangeArrowheads="1"/>
                </p:cNvSpPr>
                <p:nvPr/>
              </p:nvSpPr>
              <p:spPr bwMode="auto">
                <a:xfrm>
                  <a:off x="3194" y="2986"/>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53" name="Text Box 33"/>
                <p:cNvSpPr txBox="1">
                  <a:spLocks noChangeArrowheads="1"/>
                </p:cNvSpPr>
                <p:nvPr/>
              </p:nvSpPr>
              <p:spPr bwMode="auto">
                <a:xfrm>
                  <a:off x="3194" y="3010"/>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EAST</a:t>
                  </a:r>
                  <a:endParaRPr lang="en-US" dirty="0">
                    <a:solidFill>
                      <a:srgbClr val="000000"/>
                    </a:solidFill>
                    <a:latin typeface="Courier New" charset="0"/>
                  </a:endParaRPr>
                </a:p>
              </p:txBody>
            </p:sp>
          </p:grpSp>
          <p:sp>
            <p:nvSpPr>
              <p:cNvPr id="773154" name="Rectangle 34"/>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2" name="Group 158"/>
            <p:cNvGrpSpPr>
              <a:grpSpLocks/>
            </p:cNvGrpSpPr>
            <p:nvPr/>
          </p:nvGrpSpPr>
          <p:grpSpPr bwMode="auto">
            <a:xfrm>
              <a:off x="4224" y="760"/>
              <a:ext cx="1440" cy="1440"/>
              <a:chOff x="2160" y="768"/>
              <a:chExt cx="1440" cy="1440"/>
            </a:xfrm>
          </p:grpSpPr>
          <p:pic>
            <p:nvPicPr>
              <p:cNvPr id="773279" name="Picture 159" descr="Maze7x7"/>
              <p:cNvPicPr>
                <a:picLocks noChangeAspect="1" noChangeArrowheads="1"/>
              </p:cNvPicPr>
              <p:nvPr/>
            </p:nvPicPr>
            <p:blipFill>
              <a:blip r:embed="rId3"/>
              <a:srcRect/>
              <a:stretch>
                <a:fillRect/>
              </a:stretch>
            </p:blipFill>
            <p:spPr bwMode="auto">
              <a:xfrm>
                <a:off x="2160" y="768"/>
                <a:ext cx="1440" cy="1440"/>
              </a:xfrm>
              <a:prstGeom prst="rect">
                <a:avLst/>
              </a:prstGeom>
              <a:noFill/>
            </p:spPr>
          </p:pic>
          <p:sp>
            <p:nvSpPr>
              <p:cNvPr id="773280" name="Text Box 160"/>
              <p:cNvSpPr txBox="1">
                <a:spLocks noChangeArrowheads="1"/>
              </p:cNvSpPr>
              <p:nvPr/>
            </p:nvSpPr>
            <p:spPr bwMode="auto">
              <a:xfrm>
                <a:off x="2784"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13" name="Group 161"/>
              <p:cNvGrpSpPr>
                <a:grpSpLocks/>
              </p:cNvGrpSpPr>
              <p:nvPr/>
            </p:nvGrpSpPr>
            <p:grpSpPr bwMode="auto">
              <a:xfrm>
                <a:off x="2768" y="1568"/>
                <a:ext cx="240" cy="236"/>
                <a:chOff x="5200" y="1372"/>
                <a:chExt cx="240" cy="236"/>
              </a:xfrm>
            </p:grpSpPr>
            <p:sp>
              <p:nvSpPr>
                <p:cNvPr id="773282" name="Text Box 162"/>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83" name="Text Box 163"/>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14" name="Group 172"/>
          <p:cNvGrpSpPr>
            <a:grpSpLocks/>
          </p:cNvGrpSpPr>
          <p:nvPr/>
        </p:nvGrpSpPr>
        <p:grpSpPr bwMode="auto">
          <a:xfrm>
            <a:off x="635000" y="1206500"/>
            <a:ext cx="8356600" cy="4192588"/>
            <a:chOff x="400" y="760"/>
            <a:chExt cx="5264" cy="2641"/>
          </a:xfrm>
        </p:grpSpPr>
        <p:grpSp>
          <p:nvGrpSpPr>
            <p:cNvPr id="15" name="Group 35"/>
            <p:cNvGrpSpPr>
              <a:grpSpLocks/>
            </p:cNvGrpSpPr>
            <p:nvPr/>
          </p:nvGrpSpPr>
          <p:grpSpPr bwMode="auto">
            <a:xfrm>
              <a:off x="400" y="1059"/>
              <a:ext cx="3517" cy="2342"/>
              <a:chOff x="288" y="739"/>
              <a:chExt cx="3517" cy="2342"/>
            </a:xfrm>
          </p:grpSpPr>
          <p:sp>
            <p:nvSpPr>
              <p:cNvPr id="773156" name="Rectangle 36"/>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57" name="Rectangle 37"/>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158" name="Text Box 38"/>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60" name="Text Box 40"/>
              <p:cNvSpPr txBox="1">
                <a:spLocks noChangeArrowheads="1"/>
              </p:cNvSpPr>
              <p:nvPr/>
            </p:nvSpPr>
            <p:spPr bwMode="auto">
              <a:xfrm>
                <a:off x="2637" y="2626"/>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16" name="Group 41"/>
              <p:cNvGrpSpPr>
                <a:grpSpLocks/>
              </p:cNvGrpSpPr>
              <p:nvPr/>
            </p:nvGrpSpPr>
            <p:grpSpPr bwMode="auto">
              <a:xfrm>
                <a:off x="2661" y="2782"/>
                <a:ext cx="491" cy="240"/>
                <a:chOff x="2573" y="2980"/>
                <a:chExt cx="491" cy="240"/>
              </a:xfrm>
            </p:grpSpPr>
            <p:sp>
              <p:nvSpPr>
                <p:cNvPr id="773162" name="Rectangle 42"/>
                <p:cNvSpPr>
                  <a:spLocks noChangeArrowheads="1"/>
                </p:cNvSpPr>
                <p:nvPr/>
              </p:nvSpPr>
              <p:spPr bwMode="auto">
                <a:xfrm>
                  <a:off x="2573"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63" name="Text Box 43"/>
                <p:cNvSpPr txBox="1">
                  <a:spLocks noChangeArrowheads="1"/>
                </p:cNvSpPr>
                <p:nvPr/>
              </p:nvSpPr>
              <p:spPr bwMode="auto">
                <a:xfrm>
                  <a:off x="2573" y="2980"/>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(4, 4)</a:t>
                  </a:r>
                  <a:endParaRPr lang="en-US" sz="1600" b="0" dirty="0">
                    <a:solidFill>
                      <a:srgbClr val="000000"/>
                    </a:solidFill>
                  </a:endParaRPr>
                </a:p>
              </p:txBody>
            </p:sp>
          </p:grpSp>
          <p:grpSp>
            <p:nvGrpSpPr>
              <p:cNvPr id="17" name="Group 47"/>
              <p:cNvGrpSpPr>
                <a:grpSpLocks/>
              </p:cNvGrpSpPr>
              <p:nvPr/>
            </p:nvGrpSpPr>
            <p:grpSpPr bwMode="auto">
              <a:xfrm>
                <a:off x="3194" y="2782"/>
                <a:ext cx="491" cy="240"/>
                <a:chOff x="3194" y="2986"/>
                <a:chExt cx="491" cy="240"/>
              </a:xfrm>
            </p:grpSpPr>
            <p:sp>
              <p:nvSpPr>
                <p:cNvPr id="773168" name="Rectangle 48"/>
                <p:cNvSpPr>
                  <a:spLocks noChangeArrowheads="1"/>
                </p:cNvSpPr>
                <p:nvPr/>
              </p:nvSpPr>
              <p:spPr bwMode="auto">
                <a:xfrm>
                  <a:off x="3194" y="2986"/>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69" name="Text Box 49"/>
                <p:cNvSpPr txBox="1">
                  <a:spLocks noChangeArrowheads="1"/>
                </p:cNvSpPr>
                <p:nvPr/>
              </p:nvSpPr>
              <p:spPr bwMode="auto">
                <a:xfrm>
                  <a:off x="3194" y="3010"/>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EAST</a:t>
                  </a:r>
                  <a:endParaRPr lang="en-US" dirty="0">
                    <a:solidFill>
                      <a:srgbClr val="000000"/>
                    </a:solidFill>
                    <a:latin typeface="Courier New" charset="0"/>
                  </a:endParaRPr>
                </a:p>
              </p:txBody>
            </p:sp>
          </p:grpSp>
          <p:sp>
            <p:nvSpPr>
              <p:cNvPr id="773170" name="Rectangle 50"/>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8" name="Group 165"/>
            <p:cNvGrpSpPr>
              <a:grpSpLocks/>
            </p:cNvGrpSpPr>
            <p:nvPr/>
          </p:nvGrpSpPr>
          <p:grpSpPr bwMode="auto">
            <a:xfrm>
              <a:off x="4224" y="760"/>
              <a:ext cx="1440" cy="1440"/>
              <a:chOff x="3984" y="768"/>
              <a:chExt cx="1440" cy="1440"/>
            </a:xfrm>
          </p:grpSpPr>
          <p:pic>
            <p:nvPicPr>
              <p:cNvPr id="773286" name="Picture 166" descr="Maze7x7"/>
              <p:cNvPicPr>
                <a:picLocks noChangeAspect="1" noChangeArrowheads="1"/>
              </p:cNvPicPr>
              <p:nvPr/>
            </p:nvPicPr>
            <p:blipFill>
              <a:blip r:embed="rId3"/>
              <a:srcRect/>
              <a:stretch>
                <a:fillRect/>
              </a:stretch>
            </p:blipFill>
            <p:spPr bwMode="auto">
              <a:xfrm>
                <a:off x="3984" y="768"/>
                <a:ext cx="1440" cy="1440"/>
              </a:xfrm>
              <a:prstGeom prst="rect">
                <a:avLst/>
              </a:prstGeom>
              <a:noFill/>
            </p:spPr>
          </p:pic>
          <p:sp>
            <p:nvSpPr>
              <p:cNvPr id="773287" name="Text Box 167"/>
              <p:cNvSpPr txBox="1">
                <a:spLocks noChangeArrowheads="1"/>
              </p:cNvSpPr>
              <p:nvPr/>
            </p:nvSpPr>
            <p:spPr bwMode="auto">
              <a:xfrm>
                <a:off x="4608"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88" name="Text Box 168"/>
              <p:cNvSpPr txBox="1">
                <a:spLocks noChangeArrowheads="1"/>
              </p:cNvSpPr>
              <p:nvPr/>
            </p:nvSpPr>
            <p:spPr bwMode="auto">
              <a:xfrm>
                <a:off x="4608" y="1565"/>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19" name="Group 169"/>
              <p:cNvGrpSpPr>
                <a:grpSpLocks/>
              </p:cNvGrpSpPr>
              <p:nvPr/>
            </p:nvGrpSpPr>
            <p:grpSpPr bwMode="auto">
              <a:xfrm>
                <a:off x="4792" y="1565"/>
                <a:ext cx="240" cy="236"/>
                <a:chOff x="5200" y="1372"/>
                <a:chExt cx="240" cy="236"/>
              </a:xfrm>
            </p:grpSpPr>
            <p:sp>
              <p:nvSpPr>
                <p:cNvPr id="773290" name="Text Box 170"/>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1" name="Text Box 171"/>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20" name="Group 181"/>
          <p:cNvGrpSpPr>
            <a:grpSpLocks/>
          </p:cNvGrpSpPr>
          <p:nvPr/>
        </p:nvGrpSpPr>
        <p:grpSpPr bwMode="auto">
          <a:xfrm>
            <a:off x="762000" y="1206500"/>
            <a:ext cx="8229600" cy="4729163"/>
            <a:chOff x="480" y="760"/>
            <a:chExt cx="5184" cy="2979"/>
          </a:xfrm>
        </p:grpSpPr>
        <p:grpSp>
          <p:nvGrpSpPr>
            <p:cNvPr id="21" name="Group 51"/>
            <p:cNvGrpSpPr>
              <a:grpSpLocks/>
            </p:cNvGrpSpPr>
            <p:nvPr/>
          </p:nvGrpSpPr>
          <p:grpSpPr bwMode="auto">
            <a:xfrm>
              <a:off x="480" y="1219"/>
              <a:ext cx="3517" cy="2520"/>
              <a:chOff x="288" y="739"/>
              <a:chExt cx="3517" cy="2520"/>
            </a:xfrm>
          </p:grpSpPr>
          <p:sp>
            <p:nvSpPr>
              <p:cNvPr id="773172" name="Rectangle 52"/>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3" name="Rectangle 53"/>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174" name="Text Box 54"/>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76" name="Text Box 56"/>
              <p:cNvSpPr txBox="1">
                <a:spLocks noChangeArrowheads="1"/>
              </p:cNvSpPr>
              <p:nvPr/>
            </p:nvSpPr>
            <p:spPr bwMode="auto">
              <a:xfrm>
                <a:off x="2605" y="2626"/>
                <a:ext cx="515" cy="1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start</a:t>
                </a:r>
                <a:endParaRPr lang="en-US" sz="2000" dirty="0">
                  <a:solidFill>
                    <a:srgbClr val="000000"/>
                  </a:solidFill>
                  <a:latin typeface="Courier New" charset="0"/>
                </a:endParaRPr>
              </a:p>
            </p:txBody>
          </p:sp>
          <p:grpSp>
            <p:nvGrpSpPr>
              <p:cNvPr id="22" name="Group 57"/>
              <p:cNvGrpSpPr>
                <a:grpSpLocks/>
              </p:cNvGrpSpPr>
              <p:nvPr/>
            </p:nvGrpSpPr>
            <p:grpSpPr bwMode="auto">
              <a:xfrm>
                <a:off x="2629" y="2782"/>
                <a:ext cx="491" cy="240"/>
                <a:chOff x="2541" y="2980"/>
                <a:chExt cx="491" cy="240"/>
              </a:xfrm>
            </p:grpSpPr>
            <p:sp>
              <p:nvSpPr>
                <p:cNvPr id="773178" name="Rectangle 58"/>
                <p:cNvSpPr>
                  <a:spLocks noChangeArrowheads="1"/>
                </p:cNvSpPr>
                <p:nvPr/>
              </p:nvSpPr>
              <p:spPr bwMode="auto">
                <a:xfrm>
                  <a:off x="2541"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9" name="Text Box 59"/>
                <p:cNvSpPr txBox="1">
                  <a:spLocks noChangeArrowheads="1"/>
                </p:cNvSpPr>
                <p:nvPr/>
              </p:nvSpPr>
              <p:spPr bwMode="auto">
                <a:xfrm>
                  <a:off x="2541" y="2980"/>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(3)</a:t>
                  </a:r>
                  <a:endParaRPr lang="en-US" sz="1600" b="0" dirty="0">
                    <a:solidFill>
                      <a:srgbClr val="000000"/>
                    </a:solidFill>
                  </a:endParaRPr>
                </a:p>
              </p:txBody>
            </p:sp>
          </p:grpSp>
          <p:grpSp>
            <p:nvGrpSpPr>
              <p:cNvPr id="23" name="Group 63"/>
              <p:cNvGrpSpPr>
                <a:grpSpLocks/>
              </p:cNvGrpSpPr>
              <p:nvPr/>
            </p:nvGrpSpPr>
            <p:grpSpPr bwMode="auto">
              <a:xfrm>
                <a:off x="3194" y="2776"/>
                <a:ext cx="491" cy="483"/>
                <a:chOff x="3194" y="2980"/>
                <a:chExt cx="491" cy="483"/>
              </a:xfrm>
            </p:grpSpPr>
            <p:sp>
              <p:nvSpPr>
                <p:cNvPr id="773184" name="Rectangle 64"/>
                <p:cNvSpPr>
                  <a:spLocks noChangeArrowheads="1"/>
                </p:cNvSpPr>
                <p:nvPr/>
              </p:nvSpPr>
              <p:spPr bwMode="auto">
                <a:xfrm>
                  <a:off x="3194"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5" name="Text Box 65"/>
                <p:cNvSpPr txBox="1">
                  <a:spLocks noChangeArrowheads="1"/>
                </p:cNvSpPr>
                <p:nvPr/>
              </p:nvSpPr>
              <p:spPr bwMode="auto">
                <a:xfrm>
                  <a:off x="3194" y="2998"/>
                  <a:ext cx="491" cy="465"/>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NORTH	</a:t>
                  </a:r>
                  <a:endParaRPr lang="en-US" dirty="0">
                    <a:solidFill>
                      <a:srgbClr val="000000"/>
                    </a:solidFill>
                    <a:latin typeface="Courier New" charset="0"/>
                  </a:endParaRPr>
                </a:p>
              </p:txBody>
            </p:sp>
          </p:grpSp>
          <p:sp>
            <p:nvSpPr>
              <p:cNvPr id="773186" name="Rectangle 66"/>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24" name="Group 173"/>
            <p:cNvGrpSpPr>
              <a:grpSpLocks/>
            </p:cNvGrpSpPr>
            <p:nvPr/>
          </p:nvGrpSpPr>
          <p:grpSpPr bwMode="auto">
            <a:xfrm>
              <a:off x="4224" y="760"/>
              <a:ext cx="1440" cy="1440"/>
              <a:chOff x="336" y="2544"/>
              <a:chExt cx="1440" cy="1440"/>
            </a:xfrm>
          </p:grpSpPr>
          <p:pic>
            <p:nvPicPr>
              <p:cNvPr id="773294" name="Picture 174" descr="Maze7x7"/>
              <p:cNvPicPr>
                <a:picLocks noChangeAspect="1" noChangeArrowheads="1"/>
              </p:cNvPicPr>
              <p:nvPr/>
            </p:nvPicPr>
            <p:blipFill>
              <a:blip r:embed="rId3"/>
              <a:srcRect/>
              <a:stretch>
                <a:fillRect/>
              </a:stretch>
            </p:blipFill>
            <p:spPr bwMode="auto">
              <a:xfrm>
                <a:off x="336" y="2544"/>
                <a:ext cx="1440" cy="1440"/>
              </a:xfrm>
              <a:prstGeom prst="rect">
                <a:avLst/>
              </a:prstGeom>
              <a:noFill/>
            </p:spPr>
          </p:pic>
          <p:sp>
            <p:nvSpPr>
              <p:cNvPr id="773295" name="Text Box 175"/>
              <p:cNvSpPr txBox="1">
                <a:spLocks noChangeArrowheads="1"/>
              </p:cNvSpPr>
              <p:nvPr/>
            </p:nvSpPr>
            <p:spPr bwMode="auto">
              <a:xfrm>
                <a:off x="960"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6" name="Text Box 176"/>
              <p:cNvSpPr txBox="1">
                <a:spLocks noChangeArrowheads="1"/>
              </p:cNvSpPr>
              <p:nvPr/>
            </p:nvSpPr>
            <p:spPr bwMode="auto">
              <a:xfrm>
                <a:off x="960"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7" name="Text Box 177"/>
              <p:cNvSpPr txBox="1">
                <a:spLocks noChangeArrowheads="1"/>
              </p:cNvSpPr>
              <p:nvPr/>
            </p:nvSpPr>
            <p:spPr bwMode="auto">
              <a:xfrm>
                <a:off x="1164"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25" name="Group 178"/>
              <p:cNvGrpSpPr>
                <a:grpSpLocks/>
              </p:cNvGrpSpPr>
              <p:nvPr/>
            </p:nvGrpSpPr>
            <p:grpSpPr bwMode="auto">
              <a:xfrm>
                <a:off x="1352" y="3344"/>
                <a:ext cx="240" cy="236"/>
                <a:chOff x="5200" y="1372"/>
                <a:chExt cx="240" cy="236"/>
              </a:xfrm>
            </p:grpSpPr>
            <p:sp>
              <p:nvSpPr>
                <p:cNvPr id="773299" name="Text Box 179"/>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0" name="Text Box 180"/>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26" name="Group 191"/>
          <p:cNvGrpSpPr>
            <a:grpSpLocks/>
          </p:cNvGrpSpPr>
          <p:nvPr/>
        </p:nvGrpSpPr>
        <p:grpSpPr bwMode="auto">
          <a:xfrm>
            <a:off x="889000" y="1206500"/>
            <a:ext cx="8102600" cy="4700588"/>
            <a:chOff x="560" y="760"/>
            <a:chExt cx="5104" cy="2961"/>
          </a:xfrm>
        </p:grpSpPr>
        <p:grpSp>
          <p:nvGrpSpPr>
            <p:cNvPr id="27" name="Group 67"/>
            <p:cNvGrpSpPr>
              <a:grpSpLocks/>
            </p:cNvGrpSpPr>
            <p:nvPr/>
          </p:nvGrpSpPr>
          <p:grpSpPr bwMode="auto">
            <a:xfrm>
              <a:off x="560" y="1379"/>
              <a:ext cx="3517" cy="2342"/>
              <a:chOff x="288" y="739"/>
              <a:chExt cx="3517" cy="2342"/>
            </a:xfrm>
          </p:grpSpPr>
          <p:sp>
            <p:nvSpPr>
              <p:cNvPr id="773188" name="Rectangle 68"/>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9" name="Rectangle 69"/>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190" name="Text Box 70"/>
              <p:cNvSpPr txBox="1">
                <a:spLocks noChangeArrowheads="1"/>
              </p:cNvSpPr>
              <p:nvPr/>
            </p:nvSpPr>
            <p:spPr bwMode="auto">
              <a:xfrm>
                <a:off x="3168" y="2647"/>
                <a:ext cx="515" cy="184"/>
              </a:xfrm>
              <a:prstGeom prst="rect">
                <a:avLst/>
              </a:prstGeom>
              <a:noFill/>
              <a:ln w="9525">
                <a:noFill/>
                <a:miter lim="800000"/>
                <a:headEnd/>
                <a:tailEnd/>
              </a:ln>
              <a:effectLst/>
            </p:spPr>
            <p:txBody>
              <a:bodyPr>
                <a:prstTxWarp prst="textNoShape">
                  <a:avLst/>
                </a:prstTxWarp>
                <a:spAutoFit/>
              </a:bodyPr>
              <a:lstStyle/>
              <a:p>
                <a:r>
                  <a:rPr lang="en-US" sz="1300">
                    <a:solidFill>
                      <a:srgbClr val="000000"/>
                    </a:solidFill>
                    <a:latin typeface="Courier New" charset="0"/>
                  </a:rPr>
                  <a:t>dir</a:t>
                </a:r>
              </a:p>
            </p:txBody>
          </p:sp>
          <p:sp>
            <p:nvSpPr>
              <p:cNvPr id="773192" name="Text Box 72"/>
              <p:cNvSpPr txBox="1">
                <a:spLocks noChangeArrowheads="1"/>
              </p:cNvSpPr>
              <p:nvPr/>
            </p:nvSpPr>
            <p:spPr bwMode="auto">
              <a:xfrm>
                <a:off x="2621" y="2647"/>
                <a:ext cx="515" cy="184"/>
              </a:xfrm>
              <a:prstGeom prst="rect">
                <a:avLst/>
              </a:prstGeom>
              <a:noFill/>
              <a:ln w="9525">
                <a:noFill/>
                <a:miter lim="800000"/>
                <a:headEnd/>
                <a:tailEnd/>
              </a:ln>
              <a:effectLst/>
            </p:spPr>
            <p:txBody>
              <a:bodyPr>
                <a:prstTxWarp prst="textNoShape">
                  <a:avLst/>
                </a:prstTxWarp>
                <a:spAutoFit/>
              </a:bodyPr>
              <a:lstStyle/>
              <a:p>
                <a:r>
                  <a:rPr lang="en-US" sz="1300" dirty="0" smtClean="0">
                    <a:solidFill>
                      <a:srgbClr val="000000"/>
                    </a:solidFill>
                    <a:latin typeface="Courier New" charset="0"/>
                  </a:rPr>
                  <a:t>start</a:t>
                </a:r>
                <a:endParaRPr lang="en-US" sz="1300" dirty="0">
                  <a:solidFill>
                    <a:srgbClr val="000000"/>
                  </a:solidFill>
                  <a:latin typeface="Courier New" charset="0"/>
                </a:endParaRPr>
              </a:p>
            </p:txBody>
          </p:sp>
          <p:grpSp>
            <p:nvGrpSpPr>
              <p:cNvPr id="28" name="Group 73"/>
              <p:cNvGrpSpPr>
                <a:grpSpLocks/>
              </p:cNvGrpSpPr>
              <p:nvPr/>
            </p:nvGrpSpPr>
            <p:grpSpPr bwMode="auto">
              <a:xfrm>
                <a:off x="2645" y="2790"/>
                <a:ext cx="491" cy="246"/>
                <a:chOff x="2557" y="2988"/>
                <a:chExt cx="491" cy="246"/>
              </a:xfrm>
            </p:grpSpPr>
            <p:sp>
              <p:nvSpPr>
                <p:cNvPr id="773194" name="Rectangle 74"/>
                <p:cNvSpPr>
                  <a:spLocks noChangeArrowheads="1"/>
                </p:cNvSpPr>
                <p:nvPr/>
              </p:nvSpPr>
              <p:spPr bwMode="auto">
                <a:xfrm>
                  <a:off x="2557" y="2994"/>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95" name="Text Box 75"/>
                <p:cNvSpPr txBox="1">
                  <a:spLocks noChangeArrowheads="1"/>
                </p:cNvSpPr>
                <p:nvPr/>
              </p:nvSpPr>
              <p:spPr bwMode="auto">
                <a:xfrm>
                  <a:off x="2557" y="2988"/>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(5, 3)</a:t>
                  </a:r>
                </a:p>
              </p:txBody>
            </p:sp>
          </p:grpSp>
          <p:grpSp>
            <p:nvGrpSpPr>
              <p:cNvPr id="29" name="Group 79"/>
              <p:cNvGrpSpPr>
                <a:grpSpLocks/>
              </p:cNvGrpSpPr>
              <p:nvPr/>
            </p:nvGrpSpPr>
            <p:grpSpPr bwMode="auto">
              <a:xfrm>
                <a:off x="3194" y="2796"/>
                <a:ext cx="491" cy="240"/>
                <a:chOff x="3194" y="3000"/>
                <a:chExt cx="491" cy="240"/>
              </a:xfrm>
            </p:grpSpPr>
            <p:sp>
              <p:nvSpPr>
                <p:cNvPr id="773200" name="Rectangle 80"/>
                <p:cNvSpPr>
                  <a:spLocks noChangeArrowheads="1"/>
                </p:cNvSpPr>
                <p:nvPr/>
              </p:nvSpPr>
              <p:spPr bwMode="auto">
                <a:xfrm>
                  <a:off x="3194" y="300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01" name="Text Box 81"/>
                <p:cNvSpPr txBox="1">
                  <a:spLocks noChangeArrowheads="1"/>
                </p:cNvSpPr>
                <p:nvPr/>
              </p:nvSpPr>
              <p:spPr bwMode="auto">
                <a:xfrm>
                  <a:off x="3194" y="3018"/>
                  <a:ext cx="491" cy="192"/>
                </a:xfrm>
                <a:prstGeom prst="rect">
                  <a:avLst/>
                </a:prstGeom>
                <a:noFill/>
                <a:ln w="9525">
                  <a:noFill/>
                  <a:miter lim="800000"/>
                  <a:headEnd/>
                  <a:tailEnd/>
                </a:ln>
                <a:effectLst/>
              </p:spPr>
              <p:txBody>
                <a:bodyPr>
                  <a:prstTxWarp prst="textNoShape">
                    <a:avLst/>
                  </a:prstTxWarp>
                  <a:spAutoFit/>
                </a:bodyPr>
                <a:lstStyle/>
                <a:p>
                  <a:pPr algn="ctr"/>
                  <a:r>
                    <a:rPr lang="en-US" dirty="0" smtClean="0">
                      <a:solidFill>
                        <a:srgbClr val="000000"/>
                      </a:solidFill>
                      <a:latin typeface="Courier New" charset="0"/>
                    </a:rPr>
                    <a:t>WEST</a:t>
                  </a:r>
                  <a:endParaRPr lang="en-US" dirty="0">
                    <a:solidFill>
                      <a:srgbClr val="000000"/>
                    </a:solidFill>
                    <a:latin typeface="Courier New" charset="0"/>
                  </a:endParaRPr>
                </a:p>
              </p:txBody>
            </p:sp>
          </p:grpSp>
          <p:sp>
            <p:nvSpPr>
              <p:cNvPr id="773202" name="Rectangle 82"/>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30" name="Group 182"/>
            <p:cNvGrpSpPr>
              <a:grpSpLocks/>
            </p:cNvGrpSpPr>
            <p:nvPr/>
          </p:nvGrpSpPr>
          <p:grpSpPr bwMode="auto">
            <a:xfrm>
              <a:off x="4224" y="760"/>
              <a:ext cx="1440" cy="1440"/>
              <a:chOff x="2160" y="2544"/>
              <a:chExt cx="1440" cy="1440"/>
            </a:xfrm>
          </p:grpSpPr>
          <p:pic>
            <p:nvPicPr>
              <p:cNvPr id="773303" name="Picture 183" descr="Maze7x7"/>
              <p:cNvPicPr>
                <a:picLocks noChangeAspect="1" noChangeArrowheads="1"/>
              </p:cNvPicPr>
              <p:nvPr/>
            </p:nvPicPr>
            <p:blipFill>
              <a:blip r:embed="rId3"/>
              <a:srcRect/>
              <a:stretch>
                <a:fillRect/>
              </a:stretch>
            </p:blipFill>
            <p:spPr bwMode="auto">
              <a:xfrm>
                <a:off x="2160" y="2544"/>
                <a:ext cx="1440" cy="1440"/>
              </a:xfrm>
              <a:prstGeom prst="rect">
                <a:avLst/>
              </a:prstGeom>
              <a:noFill/>
            </p:spPr>
          </p:pic>
          <p:sp>
            <p:nvSpPr>
              <p:cNvPr id="773304" name="Text Box 184"/>
              <p:cNvSpPr txBox="1">
                <a:spLocks noChangeArrowheads="1"/>
              </p:cNvSpPr>
              <p:nvPr/>
            </p:nvSpPr>
            <p:spPr bwMode="auto">
              <a:xfrm>
                <a:off x="2784"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5" name="Text Box 185"/>
              <p:cNvSpPr txBox="1">
                <a:spLocks noChangeArrowheads="1"/>
              </p:cNvSpPr>
              <p:nvPr/>
            </p:nvSpPr>
            <p:spPr bwMode="auto">
              <a:xfrm>
                <a:off x="2784"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6" name="Text Box 186"/>
              <p:cNvSpPr txBox="1">
                <a:spLocks noChangeArrowheads="1"/>
              </p:cNvSpPr>
              <p:nvPr/>
            </p:nvSpPr>
            <p:spPr bwMode="auto">
              <a:xfrm>
                <a:off x="2988"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7" name="Text Box 187"/>
              <p:cNvSpPr txBox="1">
                <a:spLocks noChangeArrowheads="1"/>
              </p:cNvSpPr>
              <p:nvPr/>
            </p:nvSpPr>
            <p:spPr bwMode="auto">
              <a:xfrm>
                <a:off x="3192"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31" name="Group 188"/>
              <p:cNvGrpSpPr>
                <a:grpSpLocks/>
              </p:cNvGrpSpPr>
              <p:nvPr/>
            </p:nvGrpSpPr>
            <p:grpSpPr bwMode="auto">
              <a:xfrm>
                <a:off x="3176" y="3141"/>
                <a:ext cx="240" cy="236"/>
                <a:chOff x="5200" y="1372"/>
                <a:chExt cx="240" cy="236"/>
              </a:xfrm>
            </p:grpSpPr>
            <p:sp>
              <p:nvSpPr>
                <p:cNvPr id="773309" name="Text Box 189"/>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0" name="Text Box 190"/>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773248" name="Group 200"/>
          <p:cNvGrpSpPr>
            <a:grpSpLocks/>
          </p:cNvGrpSpPr>
          <p:nvPr/>
        </p:nvGrpSpPr>
        <p:grpSpPr bwMode="auto">
          <a:xfrm>
            <a:off x="1016000" y="1206500"/>
            <a:ext cx="7975600" cy="4954588"/>
            <a:chOff x="640" y="760"/>
            <a:chExt cx="5024" cy="3121"/>
          </a:xfrm>
        </p:grpSpPr>
        <p:grpSp>
          <p:nvGrpSpPr>
            <p:cNvPr id="773249" name="Group 83"/>
            <p:cNvGrpSpPr>
              <a:grpSpLocks/>
            </p:cNvGrpSpPr>
            <p:nvPr/>
          </p:nvGrpSpPr>
          <p:grpSpPr bwMode="auto">
            <a:xfrm>
              <a:off x="640" y="1539"/>
              <a:ext cx="3517" cy="2342"/>
              <a:chOff x="1248" y="1699"/>
              <a:chExt cx="3517" cy="2342"/>
            </a:xfrm>
          </p:grpSpPr>
          <p:sp>
            <p:nvSpPr>
              <p:cNvPr id="773204" name="Rectangle 84"/>
              <p:cNvSpPr>
                <a:spLocks noChangeArrowheads="1"/>
              </p:cNvSpPr>
              <p:nvPr/>
            </p:nvSpPr>
            <p:spPr bwMode="auto">
              <a:xfrm>
                <a:off x="1248" y="172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05" name="Rectangle 85"/>
              <p:cNvSpPr>
                <a:spLocks noChangeArrowheads="1"/>
              </p:cNvSpPr>
              <p:nvPr/>
            </p:nvSpPr>
            <p:spPr bwMode="auto">
              <a:xfrm>
                <a:off x="1280" y="169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solveMaze(Maze</a:t>
                </a:r>
                <a:r>
                  <a:rPr lang="en-US" dirty="0" smtClean="0">
                    <a:solidFill>
                      <a:srgbClr val="000000"/>
                    </a:solidFill>
                    <a:latin typeface="Courier New" charset="0"/>
                  </a:rPr>
                  <a:t> &amp; maze, Point start)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maze.isOutside(start</a:t>
                </a: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maze.isMarked(start</a:t>
                </a: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for</a:t>
                </a:r>
                <a:r>
                  <a:rPr lang="en-US" sz="900" dirty="0" smtClean="0">
                    <a:solidFill>
                      <a:srgbClr val="000000"/>
                    </a:solidFill>
                    <a:latin typeface="Courier New" charset="0"/>
                  </a:rPr>
                  <a:t> </a:t>
                </a:r>
                <a:r>
                  <a:rPr lang="en-US" dirty="0" smtClean="0">
                    <a:solidFill>
                      <a:srgbClr val="000000"/>
                    </a:solidFill>
                    <a:latin typeface="Courier New" charset="0"/>
                  </a:rPr>
                  <a:t>(Direction</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NORTH;</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&lt;=</a:t>
                </a:r>
                <a:r>
                  <a:rPr lang="en-US" sz="900" dirty="0" smtClean="0">
                    <a:solidFill>
                      <a:srgbClr val="000000"/>
                    </a:solidFill>
                    <a:latin typeface="Courier New" charset="0"/>
                  </a:rPr>
                  <a:t> </a:t>
                </a:r>
                <a:r>
                  <a:rPr lang="en-US" dirty="0" smtClean="0">
                    <a:solidFill>
                      <a:srgbClr val="000000"/>
                    </a:solidFill>
                    <a:latin typeface="Courier New" charset="0"/>
                  </a:rPr>
                  <a:t>WEST;</a:t>
                </a:r>
                <a:r>
                  <a:rPr lang="en-US" sz="900" dirty="0" smtClean="0">
                    <a:solidFill>
                      <a:srgbClr val="000000"/>
                    </a:solidFill>
                    <a:latin typeface="Courier New" charset="0"/>
                  </a:rPr>
                  <a:t> </a:t>
                </a:r>
                <a:r>
                  <a:rPr lang="en-US" dirty="0" smtClean="0">
                    <a:solidFill>
                      <a:srgbClr val="000000"/>
                    </a:solidFill>
                    <a:latin typeface="Courier New" charset="0"/>
                  </a:rPr>
                  <a:t>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maze.wallExists(start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if (</a:t>
                </a:r>
                <a:r>
                  <a:rPr lang="en-US" dirty="0" err="1" smtClean="0">
                    <a:solidFill>
                      <a:srgbClr val="000000"/>
                    </a:solidFill>
                    <a:latin typeface="Courier New" charset="0"/>
                  </a:rPr>
                  <a:t>solveMaze(maze</a:t>
                </a:r>
                <a:r>
                  <a:rPr lang="en-US" dirty="0" smtClean="0">
                    <a:solidFill>
                      <a:srgbClr val="000000"/>
                    </a:solidFill>
                    <a:latin typeface="Courier New" charset="0"/>
                  </a:rPr>
                  <a:t>,</a:t>
                </a:r>
                <a:r>
                  <a:rPr lang="en-US" dirty="0" smtClean="0">
                    <a:solidFill>
                      <a:srgbClr val="000000"/>
                    </a:solidFill>
                    <a:latin typeface="Courier New" charset="0"/>
                  </a:rPr>
                  <a:t> </a:t>
                </a:r>
                <a:r>
                  <a:rPr lang="en-US" dirty="0" err="1" smtClean="0">
                    <a:solidFill>
                      <a:srgbClr val="000000"/>
                    </a:solidFill>
                    <a:latin typeface="Courier New" charset="0"/>
                  </a:rPr>
                  <a:t>adjPt(</a:t>
                </a:r>
                <a:r>
                  <a:rPr lang="en-US" dirty="0" err="1" smtClean="0">
                    <a:solidFill>
                      <a:srgbClr val="000000"/>
                    </a:solidFill>
                    <a:latin typeface="Courier New" charset="0"/>
                  </a:rPr>
                  <a:t>start</a:t>
                </a:r>
                <a:r>
                  <a:rPr lang="en-US" dirty="0" smtClean="0">
                    <a:solidFill>
                      <a:srgbClr val="000000"/>
                    </a:solidFill>
                    <a:latin typeface="Courier New" charset="0"/>
                  </a:rPr>
                  <a:t>, dir)))</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true;</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p>
              <a:p>
                <a:pPr>
                  <a:lnSpc>
                    <a:spcPct val="110000"/>
                  </a:lnSpc>
                </a:pPr>
                <a:r>
                  <a:rPr lang="en-US" dirty="0" smtClean="0">
                    <a:solidFill>
                      <a:srgbClr val="000000"/>
                    </a:solidFill>
                    <a:latin typeface="Courier New" charset="0"/>
                  </a:rPr>
                  <a:t>   </a:t>
                </a:r>
                <a:r>
                  <a:rPr lang="en-US" dirty="0" err="1" smtClean="0">
                    <a:solidFill>
                      <a:srgbClr val="000000"/>
                    </a:solidFill>
                    <a:latin typeface="Courier New" charset="0"/>
                  </a:rPr>
                  <a:t>maze.unmarkSquare(start</a:t>
                </a:r>
                <a:r>
                  <a:rPr lang="en-US" dirty="0" smtClean="0">
                    <a:solidFill>
                      <a:srgbClr val="000000"/>
                    </a:solidFill>
                    <a:latin typeface="Courier New" charset="0"/>
                  </a:rPr>
                  <a:t>);</a:t>
                </a:r>
              </a:p>
              <a:p>
                <a:pPr>
                  <a:lnSpc>
                    <a:spcPct val="110000"/>
                  </a:lnSpc>
                </a:pPr>
                <a:r>
                  <a:rPr lang="en-US" dirty="0" smtClean="0">
                    <a:solidFill>
                      <a:srgbClr val="000000"/>
                    </a:solidFill>
                    <a:latin typeface="Courier New" charset="0"/>
                  </a:rPr>
                  <a:t>   return false;</a:t>
                </a:r>
              </a:p>
              <a:p>
                <a:pPr>
                  <a:lnSpc>
                    <a:spcPct val="11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773206" name="Text Box 86"/>
              <p:cNvSpPr txBox="1">
                <a:spLocks noChangeArrowheads="1"/>
              </p:cNvSpPr>
              <p:nvPr/>
            </p:nvSpPr>
            <p:spPr bwMode="auto">
              <a:xfrm>
                <a:off x="4128" y="3600"/>
                <a:ext cx="515" cy="184"/>
              </a:xfrm>
              <a:prstGeom prst="rect">
                <a:avLst/>
              </a:prstGeom>
              <a:noFill/>
              <a:ln w="9525">
                <a:noFill/>
                <a:miter lim="800000"/>
                <a:headEnd/>
                <a:tailEnd/>
              </a:ln>
              <a:effectLst/>
            </p:spPr>
            <p:txBody>
              <a:bodyPr>
                <a:prstTxWarp prst="textNoShape">
                  <a:avLst/>
                </a:prstTxWarp>
                <a:spAutoFit/>
              </a:bodyPr>
              <a:lstStyle/>
              <a:p>
                <a:r>
                  <a:rPr lang="en-US" sz="1300">
                    <a:solidFill>
                      <a:srgbClr val="000000"/>
                    </a:solidFill>
                    <a:latin typeface="Courier New" charset="0"/>
                  </a:rPr>
                  <a:t>dir</a:t>
                </a:r>
              </a:p>
            </p:txBody>
          </p:sp>
          <p:sp>
            <p:nvSpPr>
              <p:cNvPr id="773208" name="Text Box 88"/>
              <p:cNvSpPr txBox="1">
                <a:spLocks noChangeArrowheads="1"/>
              </p:cNvSpPr>
              <p:nvPr/>
            </p:nvSpPr>
            <p:spPr bwMode="auto">
              <a:xfrm>
                <a:off x="3567" y="3600"/>
                <a:ext cx="515" cy="184"/>
              </a:xfrm>
              <a:prstGeom prst="rect">
                <a:avLst/>
              </a:prstGeom>
              <a:noFill/>
              <a:ln w="9525">
                <a:noFill/>
                <a:miter lim="800000"/>
                <a:headEnd/>
                <a:tailEnd/>
              </a:ln>
              <a:effectLst/>
            </p:spPr>
            <p:txBody>
              <a:bodyPr>
                <a:prstTxWarp prst="textNoShape">
                  <a:avLst/>
                </a:prstTxWarp>
                <a:spAutoFit/>
              </a:bodyPr>
              <a:lstStyle/>
              <a:p>
                <a:r>
                  <a:rPr lang="en-US" sz="1300" dirty="0" smtClean="0">
                    <a:solidFill>
                      <a:srgbClr val="000000"/>
                    </a:solidFill>
                    <a:latin typeface="Courier New" charset="0"/>
                  </a:rPr>
                  <a:t>start</a:t>
                </a:r>
                <a:endParaRPr lang="en-US" sz="1300" dirty="0">
                  <a:solidFill>
                    <a:srgbClr val="000000"/>
                  </a:solidFill>
                  <a:latin typeface="Courier New" charset="0"/>
                </a:endParaRPr>
              </a:p>
            </p:txBody>
          </p:sp>
          <p:grpSp>
            <p:nvGrpSpPr>
              <p:cNvPr id="773250" name="Group 89"/>
              <p:cNvGrpSpPr>
                <a:grpSpLocks/>
              </p:cNvGrpSpPr>
              <p:nvPr/>
            </p:nvGrpSpPr>
            <p:grpSpPr bwMode="auto">
              <a:xfrm>
                <a:off x="3583" y="3755"/>
                <a:ext cx="491" cy="246"/>
                <a:chOff x="2535" y="2993"/>
                <a:chExt cx="491" cy="246"/>
              </a:xfrm>
            </p:grpSpPr>
            <p:sp>
              <p:nvSpPr>
                <p:cNvPr id="773210" name="Rectangle 90"/>
                <p:cNvSpPr>
                  <a:spLocks noChangeArrowheads="1"/>
                </p:cNvSpPr>
                <p:nvPr/>
              </p:nvSpPr>
              <p:spPr bwMode="auto">
                <a:xfrm>
                  <a:off x="2535" y="2999"/>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11" name="Text Box 91"/>
                <p:cNvSpPr txBox="1">
                  <a:spLocks noChangeArrowheads="1"/>
                </p:cNvSpPr>
                <p:nvPr/>
              </p:nvSpPr>
              <p:spPr bwMode="auto">
                <a:xfrm>
                  <a:off x="2535" y="2993"/>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(4, 3)</a:t>
                  </a:r>
                </a:p>
              </p:txBody>
            </p:sp>
          </p:grpSp>
          <p:sp>
            <p:nvSpPr>
              <p:cNvPr id="773214" name="Text Box 94"/>
              <p:cNvSpPr txBox="1">
                <a:spLocks noChangeArrowheads="1"/>
              </p:cNvSpPr>
              <p:nvPr/>
            </p:nvSpPr>
            <p:spPr bwMode="auto">
              <a:xfrm>
                <a:off x="3573" y="3755"/>
                <a:ext cx="491" cy="212"/>
              </a:xfrm>
              <a:prstGeom prst="rect">
                <a:avLst/>
              </a:prstGeom>
              <a:noFill/>
              <a:ln w="9525">
                <a:noFill/>
                <a:miter lim="800000"/>
                <a:headEnd/>
                <a:tailEnd/>
              </a:ln>
              <a:effectLst/>
            </p:spPr>
            <p:txBody>
              <a:bodyPr>
                <a:prstTxWarp prst="textNoShape">
                  <a:avLst/>
                </a:prstTxWarp>
                <a:spAutoFit/>
              </a:bodyPr>
              <a:lstStyle/>
              <a:p>
                <a:pPr algn="ctr"/>
                <a:endParaRPr lang="en-US" sz="1600" b="0">
                  <a:solidFill>
                    <a:srgbClr val="000000"/>
                  </a:solidFill>
                </a:endParaRPr>
              </a:p>
            </p:txBody>
          </p:sp>
          <p:grpSp>
            <p:nvGrpSpPr>
              <p:cNvPr id="773251" name="Group 95"/>
              <p:cNvGrpSpPr>
                <a:grpSpLocks/>
              </p:cNvGrpSpPr>
              <p:nvPr/>
            </p:nvGrpSpPr>
            <p:grpSpPr bwMode="auto">
              <a:xfrm>
                <a:off x="4154" y="3761"/>
                <a:ext cx="491" cy="240"/>
                <a:chOff x="3194" y="3005"/>
                <a:chExt cx="491" cy="240"/>
              </a:xfrm>
            </p:grpSpPr>
            <p:sp>
              <p:nvSpPr>
                <p:cNvPr id="773216" name="Rectangle 96"/>
                <p:cNvSpPr>
                  <a:spLocks noChangeArrowheads="1"/>
                </p:cNvSpPr>
                <p:nvPr/>
              </p:nvSpPr>
              <p:spPr bwMode="auto">
                <a:xfrm>
                  <a:off x="3194" y="3005"/>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17" name="Text Box 97"/>
                <p:cNvSpPr txBox="1">
                  <a:spLocks noChangeArrowheads="1"/>
                </p:cNvSpPr>
                <p:nvPr/>
              </p:nvSpPr>
              <p:spPr bwMode="auto">
                <a:xfrm>
                  <a:off x="3194" y="3023"/>
                  <a:ext cx="491" cy="192"/>
                </a:xfrm>
                <a:prstGeom prst="rect">
                  <a:avLst/>
                </a:prstGeom>
                <a:noFill/>
                <a:ln w="9525">
                  <a:noFill/>
                  <a:miter lim="800000"/>
                  <a:headEnd/>
                  <a:tailEnd/>
                </a:ln>
                <a:effectLst/>
              </p:spPr>
              <p:txBody>
                <a:bodyPr>
                  <a:prstTxWarp prst="textNoShape">
                    <a:avLst/>
                  </a:prstTxWarp>
                  <a:spAutoFit/>
                </a:bodyPr>
                <a:lstStyle/>
                <a:p>
                  <a:pPr algn="ctr"/>
                  <a:endParaRPr lang="en-US">
                    <a:solidFill>
                      <a:srgbClr val="000000"/>
                    </a:solidFill>
                    <a:latin typeface="Courier New" charset="0"/>
                  </a:endParaRPr>
                </a:p>
              </p:txBody>
            </p:sp>
          </p:grpSp>
          <p:sp>
            <p:nvSpPr>
              <p:cNvPr id="773218" name="Rectangle 98"/>
              <p:cNvSpPr>
                <a:spLocks noChangeArrowheads="1"/>
              </p:cNvSpPr>
              <p:nvPr/>
            </p:nvSpPr>
            <p:spPr bwMode="auto">
              <a:xfrm>
                <a:off x="1512" y="1888"/>
                <a:ext cx="2690"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773252" name="Group 192"/>
            <p:cNvGrpSpPr>
              <a:grpSpLocks/>
            </p:cNvGrpSpPr>
            <p:nvPr/>
          </p:nvGrpSpPr>
          <p:grpSpPr bwMode="auto">
            <a:xfrm>
              <a:off x="4224" y="760"/>
              <a:ext cx="1440" cy="1440"/>
              <a:chOff x="3984" y="2544"/>
              <a:chExt cx="1440" cy="1440"/>
            </a:xfrm>
          </p:grpSpPr>
          <p:pic>
            <p:nvPicPr>
              <p:cNvPr id="773313" name="Picture 193" descr="Maze7x7"/>
              <p:cNvPicPr>
                <a:picLocks noChangeAspect="1" noChangeArrowheads="1"/>
              </p:cNvPicPr>
              <p:nvPr/>
            </p:nvPicPr>
            <p:blipFill>
              <a:blip r:embed="rId3"/>
              <a:srcRect/>
              <a:stretch>
                <a:fillRect/>
              </a:stretch>
            </p:blipFill>
            <p:spPr bwMode="auto">
              <a:xfrm>
                <a:off x="3984" y="2544"/>
                <a:ext cx="1440" cy="1440"/>
              </a:xfrm>
              <a:prstGeom prst="rect">
                <a:avLst/>
              </a:prstGeom>
              <a:noFill/>
            </p:spPr>
          </p:pic>
          <p:sp>
            <p:nvSpPr>
              <p:cNvPr id="773314" name="Text Box 194"/>
              <p:cNvSpPr txBox="1">
                <a:spLocks noChangeArrowheads="1"/>
              </p:cNvSpPr>
              <p:nvPr/>
            </p:nvSpPr>
            <p:spPr bwMode="auto">
              <a:xfrm>
                <a:off x="4608"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5" name="Text Box 195"/>
              <p:cNvSpPr txBox="1">
                <a:spLocks noChangeArrowheads="1"/>
              </p:cNvSpPr>
              <p:nvPr/>
            </p:nvSpPr>
            <p:spPr bwMode="auto">
              <a:xfrm>
                <a:off x="4608"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6" name="Text Box 196"/>
              <p:cNvSpPr txBox="1">
                <a:spLocks noChangeArrowheads="1"/>
              </p:cNvSpPr>
              <p:nvPr/>
            </p:nvSpPr>
            <p:spPr bwMode="auto">
              <a:xfrm>
                <a:off x="4796" y="3145"/>
                <a:ext cx="24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smtClean="0">
                    <a:solidFill>
                      <a:srgbClr val="000000"/>
                    </a:solidFill>
                    <a:sym typeface="Symbol" charset="2"/>
                  </a:rPr>
                  <a:t></a:t>
                </a:r>
                <a:endParaRPr lang="en-US" dirty="0">
                  <a:solidFill>
                    <a:srgbClr val="000000"/>
                  </a:solidFill>
                </a:endParaRPr>
              </a:p>
            </p:txBody>
          </p:sp>
          <p:sp>
            <p:nvSpPr>
              <p:cNvPr id="773317" name="Text Box 197"/>
              <p:cNvSpPr txBox="1">
                <a:spLocks noChangeArrowheads="1"/>
              </p:cNvSpPr>
              <p:nvPr/>
            </p:nvSpPr>
            <p:spPr bwMode="auto">
              <a:xfrm>
                <a:off x="4812"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8" name="Text Box 198"/>
              <p:cNvSpPr txBox="1">
                <a:spLocks noChangeArrowheads="1"/>
              </p:cNvSpPr>
              <p:nvPr/>
            </p:nvSpPr>
            <p:spPr bwMode="auto">
              <a:xfrm>
                <a:off x="5016"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9" name="Text Box 199"/>
              <p:cNvSpPr txBox="1">
                <a:spLocks noChangeArrowheads="1"/>
              </p:cNvSpPr>
              <p:nvPr/>
            </p:nvSpPr>
            <p:spPr bwMode="auto">
              <a:xfrm>
                <a:off x="5016"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732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Recursion and Concurrency</a:t>
            </a:r>
            <a:endParaRPr lang="en-US" sz="3600" dirty="0">
              <a:solidFill>
                <a:srgbClr val="FF0000"/>
              </a:solidFill>
            </a:endParaRPr>
          </a:p>
        </p:txBody>
      </p:sp>
      <p:pic>
        <p:nvPicPr>
          <p:cNvPr id="730115" name="Picture 3" descr="Maze7x7"/>
          <p:cNvPicPr>
            <a:picLocks noChangeAspect="1" noChangeArrowheads="1"/>
          </p:cNvPicPr>
          <p:nvPr/>
        </p:nvPicPr>
        <p:blipFill>
          <a:blip r:embed="rId3"/>
          <a:srcRect/>
          <a:stretch>
            <a:fillRect/>
          </a:stretch>
        </p:blipFill>
        <p:spPr bwMode="auto">
          <a:xfrm>
            <a:off x="3429000" y="3365500"/>
            <a:ext cx="2286000" cy="2286000"/>
          </a:xfrm>
          <a:prstGeom prst="rect">
            <a:avLst/>
          </a:prstGeom>
          <a:noFill/>
        </p:spPr>
      </p:pic>
      <p:sp>
        <p:nvSpPr>
          <p:cNvPr id="730116" name="Text Box 4"/>
          <p:cNvSpPr txBox="1">
            <a:spLocks noChangeArrowheads="1"/>
          </p:cNvSpPr>
          <p:nvPr/>
        </p:nvSpPr>
        <p:spPr bwMode="auto">
          <a:xfrm>
            <a:off x="44323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66" name="Rectangle 54"/>
          <p:cNvSpPr>
            <a:spLocks noChangeArrowheads="1"/>
          </p:cNvSpPr>
          <p:nvPr/>
        </p:nvSpPr>
        <p:spPr bwMode="auto">
          <a:xfrm>
            <a:off x="482600" y="1155700"/>
            <a:ext cx="8128000"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recursive decomposition of a maze generates a series of independent submazes; the goal is to solve any one of them.</a:t>
            </a:r>
          </a:p>
        </p:txBody>
      </p:sp>
      <p:sp>
        <p:nvSpPr>
          <p:cNvPr id="730167" name="Rectangle 55"/>
          <p:cNvSpPr>
            <a:spLocks noChangeArrowheads="1"/>
          </p:cNvSpPr>
          <p:nvPr/>
        </p:nvSpPr>
        <p:spPr bwMode="auto">
          <a:xfrm>
            <a:off x="482600" y="1955800"/>
            <a:ext cx="8131175" cy="1473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you had a multiprocessor computer, you could try to solve each of these submazes in parallel.  This strategy is analogous to cloning yourself at each intersection and sending one clone down each path.</a:t>
            </a:r>
            <a:endParaRPr lang="en-US" sz="2000">
              <a:solidFill>
                <a:srgbClr val="000000"/>
              </a:solidFill>
              <a:latin typeface="Courier New" charset="0"/>
            </a:endParaRPr>
          </a:p>
        </p:txBody>
      </p:sp>
      <p:sp>
        <p:nvSpPr>
          <p:cNvPr id="730168" name="Rectangle 56"/>
          <p:cNvSpPr>
            <a:spLocks noChangeArrowheads="1"/>
          </p:cNvSpPr>
          <p:nvPr/>
        </p:nvSpPr>
        <p:spPr bwMode="auto">
          <a:xfrm>
            <a:off x="555625" y="6045200"/>
            <a:ext cx="8131175" cy="584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Is this parallel strategy more efficient?</a:t>
            </a:r>
            <a:endParaRPr lang="en-US" sz="2000">
              <a:solidFill>
                <a:srgbClr val="000000"/>
              </a:solidFill>
              <a:latin typeface="Courier New" charset="0"/>
            </a:endParaRPr>
          </a:p>
        </p:txBody>
      </p:sp>
      <p:sp>
        <p:nvSpPr>
          <p:cNvPr id="730169" name="Text Box 57"/>
          <p:cNvSpPr txBox="1">
            <a:spLocks noChangeArrowheads="1"/>
          </p:cNvSpPr>
          <p:nvPr/>
        </p:nvSpPr>
        <p:spPr bwMode="auto">
          <a:xfrm>
            <a:off x="44323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0" name="Text Box 58"/>
          <p:cNvSpPr txBox="1">
            <a:spLocks noChangeArrowheads="1"/>
          </p:cNvSpPr>
          <p:nvPr/>
        </p:nvSpPr>
        <p:spPr bwMode="auto">
          <a:xfrm>
            <a:off x="44323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1" name="Text Box 59"/>
          <p:cNvSpPr txBox="1">
            <a:spLocks noChangeArrowheads="1"/>
          </p:cNvSpPr>
          <p:nvPr/>
        </p:nvSpPr>
        <p:spPr bwMode="auto">
          <a:xfrm>
            <a:off x="41021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2" name="Text Box 60"/>
          <p:cNvSpPr txBox="1">
            <a:spLocks noChangeArrowheads="1"/>
          </p:cNvSpPr>
          <p:nvPr/>
        </p:nvSpPr>
        <p:spPr bwMode="auto">
          <a:xfrm>
            <a:off x="41021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3" name="Text Box 61"/>
          <p:cNvSpPr txBox="1">
            <a:spLocks noChangeArrowheads="1"/>
          </p:cNvSpPr>
          <p:nvPr/>
        </p:nvSpPr>
        <p:spPr bwMode="auto">
          <a:xfrm>
            <a:off x="44323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4" name="Text Box 62"/>
          <p:cNvSpPr txBox="1">
            <a:spLocks noChangeArrowheads="1"/>
          </p:cNvSpPr>
          <p:nvPr/>
        </p:nvSpPr>
        <p:spPr bwMode="auto">
          <a:xfrm>
            <a:off x="47625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5" name="Text Box 63"/>
          <p:cNvSpPr txBox="1">
            <a:spLocks noChangeArrowheads="1"/>
          </p:cNvSpPr>
          <p:nvPr/>
        </p:nvSpPr>
        <p:spPr bwMode="auto">
          <a:xfrm>
            <a:off x="50800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6" name="Text Box 64"/>
          <p:cNvSpPr txBox="1">
            <a:spLocks noChangeArrowheads="1"/>
          </p:cNvSpPr>
          <p:nvPr/>
        </p:nvSpPr>
        <p:spPr bwMode="auto">
          <a:xfrm>
            <a:off x="50800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7" name="Text Box 65"/>
          <p:cNvSpPr txBox="1">
            <a:spLocks noChangeArrowheads="1"/>
          </p:cNvSpPr>
          <p:nvPr/>
        </p:nvSpPr>
        <p:spPr bwMode="auto">
          <a:xfrm>
            <a:off x="47625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8" name="Text Box 66"/>
          <p:cNvSpPr txBox="1">
            <a:spLocks noChangeArrowheads="1"/>
          </p:cNvSpPr>
          <p:nvPr/>
        </p:nvSpPr>
        <p:spPr bwMode="auto">
          <a:xfrm>
            <a:off x="47625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9" name="Text Box 67"/>
          <p:cNvSpPr txBox="1">
            <a:spLocks noChangeArrowheads="1"/>
          </p:cNvSpPr>
          <p:nvPr/>
        </p:nvSpPr>
        <p:spPr bwMode="auto">
          <a:xfrm>
            <a:off x="41021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0" name="Text Box 68"/>
          <p:cNvSpPr txBox="1">
            <a:spLocks noChangeArrowheads="1"/>
          </p:cNvSpPr>
          <p:nvPr/>
        </p:nvSpPr>
        <p:spPr bwMode="auto">
          <a:xfrm>
            <a:off x="37846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1" name="Text Box 69"/>
          <p:cNvSpPr txBox="1">
            <a:spLocks noChangeArrowheads="1"/>
          </p:cNvSpPr>
          <p:nvPr/>
        </p:nvSpPr>
        <p:spPr bwMode="auto">
          <a:xfrm>
            <a:off x="37846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2" name="Text Box 70"/>
          <p:cNvSpPr txBox="1">
            <a:spLocks noChangeArrowheads="1"/>
          </p:cNvSpPr>
          <p:nvPr/>
        </p:nvSpPr>
        <p:spPr bwMode="auto">
          <a:xfrm>
            <a:off x="41021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3" name="Text Box 71"/>
          <p:cNvSpPr txBox="1">
            <a:spLocks noChangeArrowheads="1"/>
          </p:cNvSpPr>
          <p:nvPr/>
        </p:nvSpPr>
        <p:spPr bwMode="auto">
          <a:xfrm>
            <a:off x="41021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4" name="Text Box 72"/>
          <p:cNvSpPr txBox="1">
            <a:spLocks noChangeArrowheads="1"/>
          </p:cNvSpPr>
          <p:nvPr/>
        </p:nvSpPr>
        <p:spPr bwMode="auto">
          <a:xfrm>
            <a:off x="44323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5" name="Text Box 73"/>
          <p:cNvSpPr txBox="1">
            <a:spLocks noChangeArrowheads="1"/>
          </p:cNvSpPr>
          <p:nvPr/>
        </p:nvSpPr>
        <p:spPr bwMode="auto">
          <a:xfrm>
            <a:off x="47625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6" name="Text Box 74"/>
          <p:cNvSpPr txBox="1">
            <a:spLocks noChangeArrowheads="1"/>
          </p:cNvSpPr>
          <p:nvPr/>
        </p:nvSpPr>
        <p:spPr bwMode="auto">
          <a:xfrm>
            <a:off x="47625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7" name="Text Box 75"/>
          <p:cNvSpPr txBox="1">
            <a:spLocks noChangeArrowheads="1"/>
          </p:cNvSpPr>
          <p:nvPr/>
        </p:nvSpPr>
        <p:spPr bwMode="auto">
          <a:xfrm>
            <a:off x="50800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8" name="Text Box 76"/>
          <p:cNvSpPr txBox="1">
            <a:spLocks noChangeArrowheads="1"/>
          </p:cNvSpPr>
          <p:nvPr/>
        </p:nvSpPr>
        <p:spPr bwMode="auto">
          <a:xfrm>
            <a:off x="53975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9" name="Text Box 77"/>
          <p:cNvSpPr txBox="1">
            <a:spLocks noChangeArrowheads="1"/>
          </p:cNvSpPr>
          <p:nvPr/>
        </p:nvSpPr>
        <p:spPr bwMode="auto">
          <a:xfrm>
            <a:off x="50800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0" name="Text Box 78"/>
          <p:cNvSpPr txBox="1">
            <a:spLocks noChangeArrowheads="1"/>
          </p:cNvSpPr>
          <p:nvPr/>
        </p:nvSpPr>
        <p:spPr bwMode="auto">
          <a:xfrm>
            <a:off x="53975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1" name="Text Box 79"/>
          <p:cNvSpPr txBox="1">
            <a:spLocks noChangeArrowheads="1"/>
          </p:cNvSpPr>
          <p:nvPr/>
        </p:nvSpPr>
        <p:spPr bwMode="auto">
          <a:xfrm>
            <a:off x="53975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2" name="Text Box 80"/>
          <p:cNvSpPr txBox="1">
            <a:spLocks noChangeArrowheads="1"/>
          </p:cNvSpPr>
          <p:nvPr/>
        </p:nvSpPr>
        <p:spPr bwMode="auto">
          <a:xfrm>
            <a:off x="53975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3" name="Text Box 81"/>
          <p:cNvSpPr txBox="1">
            <a:spLocks noChangeArrowheads="1"/>
          </p:cNvSpPr>
          <p:nvPr/>
        </p:nvSpPr>
        <p:spPr bwMode="auto">
          <a:xfrm>
            <a:off x="53975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4" name="Text Box 82"/>
          <p:cNvSpPr txBox="1">
            <a:spLocks noChangeArrowheads="1"/>
          </p:cNvSpPr>
          <p:nvPr/>
        </p:nvSpPr>
        <p:spPr bwMode="auto">
          <a:xfrm>
            <a:off x="53975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5" name="Text Box 83"/>
          <p:cNvSpPr txBox="1">
            <a:spLocks noChangeArrowheads="1"/>
          </p:cNvSpPr>
          <p:nvPr/>
        </p:nvSpPr>
        <p:spPr bwMode="auto">
          <a:xfrm>
            <a:off x="53975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6" name="Text Box 84"/>
          <p:cNvSpPr txBox="1">
            <a:spLocks noChangeArrowheads="1"/>
          </p:cNvSpPr>
          <p:nvPr/>
        </p:nvSpPr>
        <p:spPr bwMode="auto">
          <a:xfrm>
            <a:off x="50800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7" name="Text Box 85"/>
          <p:cNvSpPr txBox="1">
            <a:spLocks noChangeArrowheads="1"/>
          </p:cNvSpPr>
          <p:nvPr/>
        </p:nvSpPr>
        <p:spPr bwMode="auto">
          <a:xfrm>
            <a:off x="50800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198" name="Text Box 86"/>
          <p:cNvSpPr txBox="1">
            <a:spLocks noChangeArrowheads="1"/>
          </p:cNvSpPr>
          <p:nvPr/>
        </p:nvSpPr>
        <p:spPr bwMode="auto">
          <a:xfrm>
            <a:off x="50800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199" name="Text Box 87"/>
          <p:cNvSpPr txBox="1">
            <a:spLocks noChangeArrowheads="1"/>
          </p:cNvSpPr>
          <p:nvPr/>
        </p:nvSpPr>
        <p:spPr bwMode="auto">
          <a:xfrm>
            <a:off x="47625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0" name="Text Box 88"/>
          <p:cNvSpPr txBox="1">
            <a:spLocks noChangeArrowheads="1"/>
          </p:cNvSpPr>
          <p:nvPr/>
        </p:nvSpPr>
        <p:spPr bwMode="auto">
          <a:xfrm>
            <a:off x="47625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1" name="Text Box 89"/>
          <p:cNvSpPr txBox="1">
            <a:spLocks noChangeArrowheads="1"/>
          </p:cNvSpPr>
          <p:nvPr/>
        </p:nvSpPr>
        <p:spPr bwMode="auto">
          <a:xfrm>
            <a:off x="44323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2" name="Text Box 90"/>
          <p:cNvSpPr txBox="1">
            <a:spLocks noChangeArrowheads="1"/>
          </p:cNvSpPr>
          <p:nvPr/>
        </p:nvSpPr>
        <p:spPr bwMode="auto">
          <a:xfrm>
            <a:off x="41021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3" name="Text Box 91"/>
          <p:cNvSpPr txBox="1">
            <a:spLocks noChangeArrowheads="1"/>
          </p:cNvSpPr>
          <p:nvPr/>
        </p:nvSpPr>
        <p:spPr bwMode="auto">
          <a:xfrm>
            <a:off x="37846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4" name="Text Box 92"/>
          <p:cNvSpPr txBox="1">
            <a:spLocks noChangeArrowheads="1"/>
          </p:cNvSpPr>
          <p:nvPr/>
        </p:nvSpPr>
        <p:spPr bwMode="auto">
          <a:xfrm>
            <a:off x="37846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5" name="Text Box 93"/>
          <p:cNvSpPr txBox="1">
            <a:spLocks noChangeArrowheads="1"/>
          </p:cNvSpPr>
          <p:nvPr/>
        </p:nvSpPr>
        <p:spPr bwMode="auto">
          <a:xfrm>
            <a:off x="37846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6" name="Text Box 94"/>
          <p:cNvSpPr txBox="1">
            <a:spLocks noChangeArrowheads="1"/>
          </p:cNvSpPr>
          <p:nvPr/>
        </p:nvSpPr>
        <p:spPr bwMode="auto">
          <a:xfrm>
            <a:off x="34671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6</a:t>
            </a:r>
          </a:p>
        </p:txBody>
      </p:sp>
      <p:sp>
        <p:nvSpPr>
          <p:cNvPr id="730207" name="Text Box 95"/>
          <p:cNvSpPr txBox="1">
            <a:spLocks noChangeArrowheads="1"/>
          </p:cNvSpPr>
          <p:nvPr/>
        </p:nvSpPr>
        <p:spPr bwMode="auto">
          <a:xfrm>
            <a:off x="34671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6</a:t>
            </a:r>
          </a:p>
        </p:txBody>
      </p:sp>
      <p:sp>
        <p:nvSpPr>
          <p:cNvPr id="730208" name="Text Box 96"/>
          <p:cNvSpPr txBox="1">
            <a:spLocks noChangeArrowheads="1"/>
          </p:cNvSpPr>
          <p:nvPr/>
        </p:nvSpPr>
        <p:spPr bwMode="auto">
          <a:xfrm>
            <a:off x="34671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09" name="Text Box 97"/>
          <p:cNvSpPr txBox="1">
            <a:spLocks noChangeArrowheads="1"/>
          </p:cNvSpPr>
          <p:nvPr/>
        </p:nvSpPr>
        <p:spPr bwMode="auto">
          <a:xfrm>
            <a:off x="34671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0" name="Text Box 98"/>
          <p:cNvSpPr txBox="1">
            <a:spLocks noChangeArrowheads="1"/>
          </p:cNvSpPr>
          <p:nvPr/>
        </p:nvSpPr>
        <p:spPr bwMode="auto">
          <a:xfrm>
            <a:off x="34671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1" name="Text Box 99"/>
          <p:cNvSpPr txBox="1">
            <a:spLocks noChangeArrowheads="1"/>
          </p:cNvSpPr>
          <p:nvPr/>
        </p:nvSpPr>
        <p:spPr bwMode="auto">
          <a:xfrm>
            <a:off x="34671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2" name="Text Box 100"/>
          <p:cNvSpPr txBox="1">
            <a:spLocks noChangeArrowheads="1"/>
          </p:cNvSpPr>
          <p:nvPr/>
        </p:nvSpPr>
        <p:spPr bwMode="auto">
          <a:xfrm>
            <a:off x="37846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3" name="Text Box 101"/>
          <p:cNvSpPr txBox="1">
            <a:spLocks noChangeArrowheads="1"/>
          </p:cNvSpPr>
          <p:nvPr/>
        </p:nvSpPr>
        <p:spPr bwMode="auto">
          <a:xfrm>
            <a:off x="37846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4" name="Text Box 102"/>
          <p:cNvSpPr txBox="1">
            <a:spLocks noChangeArrowheads="1"/>
          </p:cNvSpPr>
          <p:nvPr/>
        </p:nvSpPr>
        <p:spPr bwMode="auto">
          <a:xfrm>
            <a:off x="41021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5" name="Text Box 103"/>
          <p:cNvSpPr txBox="1">
            <a:spLocks noChangeArrowheads="1"/>
          </p:cNvSpPr>
          <p:nvPr/>
        </p:nvSpPr>
        <p:spPr bwMode="auto">
          <a:xfrm>
            <a:off x="44323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6" name="Text Box 104"/>
          <p:cNvSpPr txBox="1">
            <a:spLocks noChangeArrowheads="1"/>
          </p:cNvSpPr>
          <p:nvPr/>
        </p:nvSpPr>
        <p:spPr bwMode="auto">
          <a:xfrm>
            <a:off x="4432300" y="56155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7" name="Text Box 105"/>
          <p:cNvSpPr txBox="1">
            <a:spLocks noChangeArrowheads="1"/>
          </p:cNvSpPr>
          <p:nvPr/>
        </p:nvSpPr>
        <p:spPr bwMode="auto">
          <a:xfrm>
            <a:off x="34671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8</a:t>
            </a:r>
          </a:p>
        </p:txBody>
      </p:sp>
      <p:sp>
        <p:nvSpPr>
          <p:cNvPr id="730218" name="Text Box 106"/>
          <p:cNvSpPr txBox="1">
            <a:spLocks noChangeArrowheads="1"/>
          </p:cNvSpPr>
          <p:nvPr/>
        </p:nvSpPr>
        <p:spPr bwMode="auto">
          <a:xfrm>
            <a:off x="4394200" y="4307493"/>
            <a:ext cx="381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3016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73011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7302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30116">
                                            <p:txEl>
                                              <p:pRg st="0" end="0"/>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7302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0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01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01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0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01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01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01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01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01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01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01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301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01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01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01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01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301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018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01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01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01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301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01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3018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01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019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30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301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01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301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3019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3020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3020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3020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302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3020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730205"/>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0"/>
                                          </p:stCondLst>
                                        </p:cTn>
                                        <p:tgtEl>
                                          <p:spTgt spid="73020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730207"/>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73020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73020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730210"/>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73021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73021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730217"/>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730213"/>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73021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730215"/>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730216"/>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499"/>
                                          </p:stCondLst>
                                        </p:cTn>
                                        <p:tgtEl>
                                          <p:spTgt spid="7301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6" grpId="0" build="p" autoUpdateAnimBg="0"/>
      <p:bldP spid="730168" grpId="0" build="p" autoUpdateAnimBg="0"/>
      <p:bldP spid="730218" grpId="0"/>
      <p:bldP spid="730218" grpId="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The P = NP Question</a:t>
            </a:r>
            <a:endParaRPr lang="en-US" sz="3600" dirty="0">
              <a:solidFill>
                <a:srgbClr val="FF0000"/>
              </a:solidFill>
            </a:endParaRPr>
          </a:p>
        </p:txBody>
      </p:sp>
      <p:pic>
        <p:nvPicPr>
          <p:cNvPr id="732218" name="Picture 58" descr="MillenniumProblems"/>
          <p:cNvPicPr>
            <a:picLocks noChangeAspect="1" noChangeArrowheads="1"/>
          </p:cNvPicPr>
          <p:nvPr/>
        </p:nvPicPr>
        <p:blipFill>
          <a:blip r:embed="rId3"/>
          <a:srcRect/>
          <a:stretch>
            <a:fillRect/>
          </a:stretch>
        </p:blipFill>
        <p:spPr bwMode="auto">
          <a:xfrm>
            <a:off x="1130300" y="2378075"/>
            <a:ext cx="6870700" cy="4175125"/>
          </a:xfrm>
          <a:prstGeom prst="rect">
            <a:avLst/>
          </a:prstGeom>
          <a:noFill/>
        </p:spPr>
      </p:pic>
      <p:sp>
        <p:nvSpPr>
          <p:cNvPr id="732219" name="Rectangle 59"/>
          <p:cNvSpPr>
            <a:spLocks noChangeArrowheads="1"/>
          </p:cNvSpPr>
          <p:nvPr/>
        </p:nvSpPr>
        <p:spPr bwMode="auto">
          <a:xfrm>
            <a:off x="482600" y="1155700"/>
            <a:ext cx="8128000"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question of whether a parallel solution is fundamentally faster than a sequential one is related to the biggest open problem in computer science, for which there is a $1M prize.</a:t>
            </a:r>
          </a:p>
        </p:txBody>
      </p:sp>
      <p:sp>
        <p:nvSpPr>
          <p:cNvPr id="732220" name="Oval 60"/>
          <p:cNvSpPr>
            <a:spLocks noChangeArrowheads="1"/>
          </p:cNvSpPr>
          <p:nvPr/>
        </p:nvSpPr>
        <p:spPr bwMode="auto">
          <a:xfrm>
            <a:off x="5435600" y="3721100"/>
            <a:ext cx="914400" cy="381000"/>
          </a:xfrm>
          <a:prstGeom prst="ellips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2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20"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Keeping Track of the Path</a:t>
            </a:r>
            <a:endParaRPr lang="en-US" sz="4000" dirty="0">
              <a:solidFill>
                <a:schemeClr val="tx1"/>
              </a:solidFill>
            </a:endParaRPr>
          </a:p>
        </p:txBody>
      </p:sp>
      <p:sp>
        <p:nvSpPr>
          <p:cNvPr id="742406" name="Rectangle 6"/>
          <p:cNvSpPr>
            <a:spLocks noChangeArrowheads="1"/>
          </p:cNvSpPr>
          <p:nvPr/>
        </p:nvSpPr>
        <p:spPr bwMode="auto">
          <a:xfrm>
            <a:off x="482600" y="1155700"/>
            <a:ext cx="8204200" cy="2273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30000"/>
              </a:spcAft>
              <a:buFontTx/>
              <a:buChar char="•"/>
            </a:pPr>
            <a:r>
              <a:rPr lang="en-US" sz="2400" b="0" dirty="0">
                <a:solidFill>
                  <a:srgbClr val="000000"/>
                </a:solidFill>
              </a:rPr>
              <a:t>As described in exercise</a:t>
            </a:r>
            <a:r>
              <a:rPr lang="en-US" sz="2400" b="0" dirty="0" smtClean="0">
                <a:solidFill>
                  <a:srgbClr val="000000"/>
                </a:solidFill>
              </a:rPr>
              <a:t> 3 </a:t>
            </a:r>
            <a:r>
              <a:rPr lang="en-US" sz="2400" b="0" dirty="0">
                <a:solidFill>
                  <a:srgbClr val="000000"/>
                </a:solidFill>
              </a:rPr>
              <a:t>on page</a:t>
            </a:r>
            <a:r>
              <a:rPr lang="en-US" sz="2400" b="0" dirty="0" smtClean="0">
                <a:solidFill>
                  <a:srgbClr val="000000"/>
                </a:solidFill>
              </a:rPr>
              <a:t> 418, </a:t>
            </a:r>
            <a:r>
              <a:rPr lang="en-US" sz="2400" b="0" dirty="0">
                <a:solidFill>
                  <a:srgbClr val="000000"/>
                </a:solidFill>
              </a:rPr>
              <a:t>it is possible to build a better version of</a:t>
            </a:r>
            <a:r>
              <a:rPr lang="en-US" sz="2400" b="0" dirty="0" smtClean="0">
                <a:solidFill>
                  <a:srgbClr val="000000"/>
                </a:solidFill>
              </a:rPr>
              <a:t> </a:t>
            </a:r>
            <a:r>
              <a:rPr lang="en-US" sz="2000" dirty="0" err="1" smtClean="0">
                <a:solidFill>
                  <a:srgbClr val="000000"/>
                </a:solidFill>
                <a:latin typeface="Courier New" charset="0"/>
              </a:rPr>
              <a:t>solveMaze</a:t>
            </a:r>
            <a:r>
              <a:rPr lang="en-US" sz="2400" b="0" dirty="0" smtClean="0">
                <a:solidFill>
                  <a:srgbClr val="000000"/>
                </a:solidFill>
              </a:rPr>
              <a:t> </a:t>
            </a:r>
            <a:r>
              <a:rPr lang="en-US" sz="2400" b="0" dirty="0">
                <a:solidFill>
                  <a:srgbClr val="000000"/>
                </a:solidFill>
              </a:rPr>
              <a:t>so that it keeps track of the solution path as the computation proceeds.</a:t>
            </a:r>
          </a:p>
          <a:p>
            <a:pPr marL="342900" indent="-342900" algn="just">
              <a:lnSpc>
                <a:spcPct val="85000"/>
              </a:lnSpc>
              <a:spcAft>
                <a:spcPct val="30000"/>
              </a:spcAft>
              <a:buFontTx/>
              <a:buChar char="•"/>
            </a:pPr>
            <a:r>
              <a:rPr lang="en-US" sz="2400" b="0" dirty="0">
                <a:solidFill>
                  <a:srgbClr val="000000"/>
                </a:solidFill>
              </a:rPr>
              <a:t>Write a new function</a:t>
            </a:r>
            <a:endParaRPr lang="en-US" sz="2400" b="0" dirty="0" smtClean="0">
              <a:solidFill>
                <a:srgbClr val="000000"/>
              </a:solidFill>
            </a:endParaRPr>
          </a:p>
          <a:p>
            <a:pPr marL="342900" indent="-342900" algn="just">
              <a:lnSpc>
                <a:spcPct val="85000"/>
              </a:lnSpc>
            </a:pPr>
            <a:r>
              <a:rPr lang="en-US" sz="2400" dirty="0" smtClean="0">
                <a:solidFill>
                  <a:srgbClr val="000000"/>
                </a:solidFill>
                <a:latin typeface="Courier New" charset="0"/>
              </a:rPr>
              <a:t> </a:t>
            </a:r>
            <a:r>
              <a:rPr lang="en-US" sz="2000" dirty="0" smtClean="0">
                <a:solidFill>
                  <a:srgbClr val="000000"/>
                </a:solidFill>
                <a:latin typeface="Courier New" charset="0"/>
              </a:rPr>
              <a:t>    </a:t>
            </a:r>
            <a:r>
              <a:rPr lang="en-US" sz="2000" dirty="0" err="1" smtClean="0">
                <a:solidFill>
                  <a:srgbClr val="000000"/>
                </a:solidFill>
                <a:latin typeface="Courier New" charset="0"/>
              </a:rPr>
              <a:t>bool</a:t>
            </a:r>
            <a:r>
              <a:rPr lang="en-US" sz="2000" dirty="0" smtClean="0">
                <a:solidFill>
                  <a:srgbClr val="000000"/>
                </a:solidFill>
                <a:latin typeface="Courier New" charset="0"/>
              </a:rPr>
              <a:t> </a:t>
            </a:r>
            <a:r>
              <a:rPr lang="en-US" sz="2000" dirty="0" err="1" smtClean="0">
                <a:solidFill>
                  <a:srgbClr val="000000"/>
                </a:solidFill>
                <a:latin typeface="Courier New" charset="0"/>
              </a:rPr>
              <a:t>findSolutionPath(Maze</a:t>
            </a:r>
            <a:r>
              <a:rPr lang="en-US" sz="2000" dirty="0" smtClean="0">
                <a:solidFill>
                  <a:srgbClr val="000000"/>
                </a:solidFill>
                <a:latin typeface="Courier New" charset="0"/>
              </a:rPr>
              <a:t> &amp; maze, Point </a:t>
            </a:r>
            <a:r>
              <a:rPr lang="en-US" sz="2000" dirty="0">
                <a:solidFill>
                  <a:srgbClr val="000000"/>
                </a:solidFill>
                <a:latin typeface="Courier New" charset="0"/>
              </a:rPr>
              <a:t>start,</a:t>
            </a:r>
          </a:p>
          <a:p>
            <a:pPr marL="342900" indent="-342900" algn="just">
              <a:lnSpc>
                <a:spcPct val="85000"/>
              </a:lnSpc>
              <a:spcAft>
                <a:spcPct val="30000"/>
              </a:spcAft>
            </a:pPr>
            <a:r>
              <a:rPr lang="en-US" sz="2000" dirty="0">
                <a:solidFill>
                  <a:srgbClr val="000000"/>
                </a:solidFill>
                <a:latin typeface="Courier New" charset="0"/>
              </a:rPr>
              <a:t>	                 </a:t>
            </a:r>
            <a:r>
              <a:rPr lang="en-US" sz="2000" dirty="0" smtClean="0">
                <a:solidFill>
                  <a:srgbClr val="000000"/>
                </a:solidFill>
                <a:latin typeface="Courier New" charset="0"/>
              </a:rPr>
              <a:t>        Vector&lt;Point&gt; </a:t>
            </a:r>
            <a:r>
              <a:rPr lang="en-US" sz="2000" dirty="0">
                <a:solidFill>
                  <a:srgbClr val="000000"/>
                </a:solidFill>
                <a:latin typeface="Courier New" charset="0"/>
              </a:rPr>
              <a:t>&amp; path);</a:t>
            </a:r>
          </a:p>
          <a:p>
            <a:pPr marL="342900" indent="-342900" algn="just">
              <a:lnSpc>
                <a:spcPct val="85000"/>
              </a:lnSpc>
              <a:spcAft>
                <a:spcPct val="30000"/>
              </a:spcAft>
            </a:pPr>
            <a:r>
              <a:rPr lang="en-US" sz="2000" dirty="0" smtClean="0">
                <a:solidFill>
                  <a:srgbClr val="000000"/>
                </a:solidFill>
                <a:latin typeface="Courier New" charset="0"/>
              </a:rPr>
              <a:t>	</a:t>
            </a:r>
            <a:endParaRPr lang="en-US" sz="2400" b="0" dirty="0">
              <a:solidFill>
                <a:srgbClr val="000000"/>
              </a:solidFill>
            </a:endParaRPr>
          </a:p>
        </p:txBody>
      </p:sp>
      <p:sp>
        <p:nvSpPr>
          <p:cNvPr id="8" name="TextBox 7"/>
          <p:cNvSpPr txBox="1"/>
          <p:nvPr/>
        </p:nvSpPr>
        <p:spPr>
          <a:xfrm>
            <a:off x="870857" y="3472545"/>
            <a:ext cx="7812303" cy="1428083"/>
          </a:xfrm>
          <a:prstGeom prst="rect">
            <a:avLst/>
          </a:prstGeom>
          <a:noFill/>
        </p:spPr>
        <p:txBody>
          <a:bodyPr wrap="square" rtlCol="0">
            <a:spAutoFit/>
          </a:bodyPr>
          <a:lstStyle/>
          <a:p>
            <a:pPr algn="just">
              <a:lnSpc>
                <a:spcPct val="90000"/>
              </a:lnSpc>
            </a:pPr>
            <a:r>
              <a:rPr lang="en-US" sz="2400" b="0" dirty="0" smtClean="0">
                <a:solidFill>
                  <a:srgbClr val="000000"/>
                </a:solidFill>
              </a:rPr>
              <a:t>that records the solution path in a vector of </a:t>
            </a:r>
            <a:r>
              <a:rPr lang="en-US" sz="2000" dirty="0" smtClean="0">
                <a:solidFill>
                  <a:srgbClr val="000000"/>
                </a:solidFill>
                <a:latin typeface="Courier New" charset="0"/>
              </a:rPr>
              <a:t>Point</a:t>
            </a:r>
            <a:r>
              <a:rPr lang="en-US" sz="2400" b="0" dirty="0" smtClean="0">
                <a:solidFill>
                  <a:srgbClr val="000000"/>
                </a:solidFill>
              </a:rPr>
              <a:t> values passed as a reference parameter.  The </a:t>
            </a:r>
            <a:r>
              <a:rPr lang="en-US" sz="2000" dirty="0" err="1" smtClean="0">
                <a:solidFill>
                  <a:srgbClr val="000000"/>
                </a:solidFill>
                <a:latin typeface="Courier New" charset="0"/>
              </a:rPr>
              <a:t>findSolutionPath</a:t>
            </a:r>
            <a:r>
              <a:rPr lang="en-US" sz="2400" b="0" dirty="0" smtClean="0">
                <a:solidFill>
                  <a:srgbClr val="000000"/>
                </a:solidFill>
              </a:rPr>
              <a:t> function should return a Boolean value indicating whether the maze is solvable, just as </a:t>
            </a:r>
            <a:r>
              <a:rPr lang="en-US" sz="2000" dirty="0" err="1" smtClean="0">
                <a:solidFill>
                  <a:srgbClr val="000000"/>
                </a:solidFill>
                <a:latin typeface="Courier New" charset="0"/>
              </a:rPr>
              <a:t>solveMaze</a:t>
            </a:r>
            <a:r>
              <a:rPr lang="en-US" sz="2400" b="0" dirty="0" smtClean="0">
                <a:solidFill>
                  <a:srgbClr val="000000"/>
                </a:solidFill>
              </a:rPr>
              <a:t> does. </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240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240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2406">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6" grpId="0" build="p"/>
      <p:bldP spid="8"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Recursion and Games</a:t>
            </a:r>
            <a:endParaRPr lang="en-US" sz="3600" dirty="0">
              <a:solidFill>
                <a:srgbClr val="FF0000"/>
              </a:solidFill>
            </a:endParaRPr>
          </a:p>
        </p:txBody>
      </p:sp>
      <p:sp>
        <p:nvSpPr>
          <p:cNvPr id="728069" name="Rectangle 5"/>
          <p:cNvSpPr>
            <a:spLocks noChangeArrowheads="1"/>
          </p:cNvSpPr>
          <p:nvPr/>
        </p:nvSpPr>
        <p:spPr bwMode="auto">
          <a:xfrm>
            <a:off x="381000" y="1143000"/>
            <a:ext cx="4572000" cy="1752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Bef>
                <a:spcPct val="50000"/>
              </a:spcBef>
              <a:buFontTx/>
              <a:buChar char="•"/>
            </a:pPr>
            <a:r>
              <a:rPr lang="en-US" sz="2400" b="0">
                <a:solidFill>
                  <a:srgbClr val="000000"/>
                </a:solidFill>
              </a:rPr>
              <a:t>In 1950, Claude Shannon wrote an article for </a:t>
            </a:r>
            <a:r>
              <a:rPr lang="en-US" sz="2400" b="0" i="1">
                <a:solidFill>
                  <a:srgbClr val="000000"/>
                </a:solidFill>
              </a:rPr>
              <a:t>Scientific American</a:t>
            </a:r>
            <a:r>
              <a:rPr lang="en-US" sz="2400" b="0">
                <a:solidFill>
                  <a:srgbClr val="000000"/>
                </a:solidFill>
              </a:rPr>
              <a:t> in which he described how to write a chess-playing computer program.</a:t>
            </a:r>
            <a:r>
              <a:rPr lang="en-US" sz="2800" b="0">
                <a:solidFill>
                  <a:srgbClr val="000000"/>
                </a:solidFill>
              </a:rPr>
              <a:t> </a:t>
            </a:r>
          </a:p>
        </p:txBody>
      </p:sp>
      <p:sp>
        <p:nvSpPr>
          <p:cNvPr id="728070" name="Rectangle 6"/>
          <p:cNvSpPr>
            <a:spLocks noChangeArrowheads="1"/>
          </p:cNvSpPr>
          <p:nvPr/>
        </p:nvSpPr>
        <p:spPr bwMode="auto">
          <a:xfrm>
            <a:off x="381000" y="2895600"/>
            <a:ext cx="4572000" cy="2057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Bef>
                <a:spcPct val="50000"/>
              </a:spcBef>
              <a:buFontTx/>
              <a:buChar char="•"/>
            </a:pPr>
            <a:r>
              <a:rPr lang="en-US" sz="2400" b="0">
                <a:solidFill>
                  <a:srgbClr val="000000"/>
                </a:solidFill>
              </a:rPr>
              <a:t>Shannon’s strategy was to have the computer try every possible move for white, followed by all of black’s responses, and then all of white’s responses to those moves, and so on.</a:t>
            </a:r>
            <a:r>
              <a:rPr lang="en-US" sz="2800" b="0">
                <a:solidFill>
                  <a:srgbClr val="000000"/>
                </a:solidFill>
              </a:rPr>
              <a:t> </a:t>
            </a:r>
          </a:p>
        </p:txBody>
      </p:sp>
      <p:sp>
        <p:nvSpPr>
          <p:cNvPr id="728071" name="Rectangle 7"/>
          <p:cNvSpPr>
            <a:spLocks noChangeArrowheads="1"/>
          </p:cNvSpPr>
          <p:nvPr/>
        </p:nvSpPr>
        <p:spPr bwMode="auto">
          <a:xfrm>
            <a:off x="381000" y="4889500"/>
            <a:ext cx="4572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Bef>
                <a:spcPct val="50000"/>
              </a:spcBef>
              <a:buFontTx/>
              <a:buChar char="•"/>
            </a:pPr>
            <a:r>
              <a:rPr lang="en-US" sz="2400" b="0">
                <a:solidFill>
                  <a:srgbClr val="000000"/>
                </a:solidFill>
              </a:rPr>
              <a:t>Even with modern computers, it is impossible to use this strategy for an entire game, because there are too many possibilities.</a:t>
            </a:r>
            <a:r>
              <a:rPr lang="en-US" sz="2800" b="0">
                <a:solidFill>
                  <a:srgbClr val="000000"/>
                </a:solidFill>
              </a:rPr>
              <a:t> </a:t>
            </a:r>
          </a:p>
        </p:txBody>
      </p:sp>
      <p:sp>
        <p:nvSpPr>
          <p:cNvPr id="728072" name="Text Box 8"/>
          <p:cNvSpPr txBox="1">
            <a:spLocks noChangeArrowheads="1"/>
          </p:cNvSpPr>
          <p:nvPr/>
        </p:nvSpPr>
        <p:spPr bwMode="auto">
          <a:xfrm>
            <a:off x="5524500" y="4992688"/>
            <a:ext cx="21336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i="1">
                <a:solidFill>
                  <a:srgbClr val="000000"/>
                </a:solidFill>
              </a:rPr>
              <a:t>Positions evaluated:</a:t>
            </a:r>
            <a:endParaRPr lang="en-US" sz="1800">
              <a:solidFill>
                <a:srgbClr val="000000"/>
              </a:solidFill>
              <a:latin typeface="Courier New" charset="0"/>
            </a:endParaRPr>
          </a:p>
        </p:txBody>
      </p:sp>
      <p:grpSp>
        <p:nvGrpSpPr>
          <p:cNvPr id="2" name="Group 9"/>
          <p:cNvGrpSpPr>
            <a:grpSpLocks/>
          </p:cNvGrpSpPr>
          <p:nvPr/>
        </p:nvGrpSpPr>
        <p:grpSpPr bwMode="auto">
          <a:xfrm>
            <a:off x="7543800" y="4902200"/>
            <a:ext cx="914400" cy="457200"/>
            <a:chOff x="3408" y="3504"/>
            <a:chExt cx="576" cy="288"/>
          </a:xfrm>
        </p:grpSpPr>
        <p:sp>
          <p:nvSpPr>
            <p:cNvPr id="728074" name="Rectangle 10"/>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75" name="Text Box 11"/>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1000</a:t>
              </a:r>
              <a:endParaRPr lang="en-US" sz="1800">
                <a:solidFill>
                  <a:srgbClr val="000000"/>
                </a:solidFill>
                <a:latin typeface="Courier New" charset="0"/>
              </a:endParaRPr>
            </a:p>
          </p:txBody>
        </p:sp>
      </p:grpSp>
      <p:grpSp>
        <p:nvGrpSpPr>
          <p:cNvPr id="3" name="Group 12"/>
          <p:cNvGrpSpPr>
            <a:grpSpLocks/>
          </p:cNvGrpSpPr>
          <p:nvPr/>
        </p:nvGrpSpPr>
        <p:grpSpPr bwMode="auto">
          <a:xfrm>
            <a:off x="7543800" y="4902200"/>
            <a:ext cx="914400" cy="457200"/>
            <a:chOff x="3408" y="3504"/>
            <a:chExt cx="576" cy="288"/>
          </a:xfrm>
        </p:grpSpPr>
        <p:sp>
          <p:nvSpPr>
            <p:cNvPr id="728077" name="Rectangle 13"/>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78" name="Text Box 14"/>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2000</a:t>
              </a:r>
              <a:endParaRPr lang="en-US" sz="1800">
                <a:solidFill>
                  <a:srgbClr val="000000"/>
                </a:solidFill>
                <a:latin typeface="Courier New" charset="0"/>
              </a:endParaRPr>
            </a:p>
          </p:txBody>
        </p:sp>
      </p:grpSp>
      <p:grpSp>
        <p:nvGrpSpPr>
          <p:cNvPr id="4" name="Group 15"/>
          <p:cNvGrpSpPr>
            <a:grpSpLocks/>
          </p:cNvGrpSpPr>
          <p:nvPr/>
        </p:nvGrpSpPr>
        <p:grpSpPr bwMode="auto">
          <a:xfrm>
            <a:off x="7543800" y="4902200"/>
            <a:ext cx="914400" cy="457200"/>
            <a:chOff x="3408" y="3504"/>
            <a:chExt cx="576" cy="288"/>
          </a:xfrm>
        </p:grpSpPr>
        <p:sp>
          <p:nvSpPr>
            <p:cNvPr id="728080" name="Rectangle 16"/>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1" name="Text Box 17"/>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3000</a:t>
              </a:r>
              <a:endParaRPr lang="en-US" sz="1800">
                <a:solidFill>
                  <a:srgbClr val="000000"/>
                </a:solidFill>
                <a:latin typeface="Courier New" charset="0"/>
              </a:endParaRPr>
            </a:p>
          </p:txBody>
        </p:sp>
      </p:grpSp>
      <p:grpSp>
        <p:nvGrpSpPr>
          <p:cNvPr id="5" name="Group 18"/>
          <p:cNvGrpSpPr>
            <a:grpSpLocks/>
          </p:cNvGrpSpPr>
          <p:nvPr/>
        </p:nvGrpSpPr>
        <p:grpSpPr bwMode="auto">
          <a:xfrm>
            <a:off x="7543800" y="4902200"/>
            <a:ext cx="914400" cy="457200"/>
            <a:chOff x="3408" y="3504"/>
            <a:chExt cx="576" cy="288"/>
          </a:xfrm>
        </p:grpSpPr>
        <p:sp>
          <p:nvSpPr>
            <p:cNvPr id="728083" name="Rectangle 19"/>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4" name="Text Box 20"/>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4000</a:t>
              </a:r>
              <a:endParaRPr lang="en-US" sz="1800">
                <a:solidFill>
                  <a:srgbClr val="000000"/>
                </a:solidFill>
                <a:latin typeface="Courier New" charset="0"/>
              </a:endParaRPr>
            </a:p>
          </p:txBody>
        </p:sp>
      </p:grpSp>
      <p:grpSp>
        <p:nvGrpSpPr>
          <p:cNvPr id="6" name="Group 21"/>
          <p:cNvGrpSpPr>
            <a:grpSpLocks/>
          </p:cNvGrpSpPr>
          <p:nvPr/>
        </p:nvGrpSpPr>
        <p:grpSpPr bwMode="auto">
          <a:xfrm>
            <a:off x="7543800" y="4902200"/>
            <a:ext cx="914400" cy="457200"/>
            <a:chOff x="3408" y="3504"/>
            <a:chExt cx="576" cy="288"/>
          </a:xfrm>
        </p:grpSpPr>
        <p:sp>
          <p:nvSpPr>
            <p:cNvPr id="728086" name="Rectangle 22"/>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7" name="Text Box 23"/>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5000</a:t>
              </a:r>
              <a:endParaRPr lang="en-US" sz="1800">
                <a:solidFill>
                  <a:srgbClr val="000000"/>
                </a:solidFill>
                <a:latin typeface="Courier New" charset="0"/>
              </a:endParaRPr>
            </a:p>
          </p:txBody>
        </p:sp>
      </p:grpSp>
      <p:grpSp>
        <p:nvGrpSpPr>
          <p:cNvPr id="7" name="Group 24"/>
          <p:cNvGrpSpPr>
            <a:grpSpLocks/>
          </p:cNvGrpSpPr>
          <p:nvPr/>
        </p:nvGrpSpPr>
        <p:grpSpPr bwMode="auto">
          <a:xfrm>
            <a:off x="7543800" y="4902200"/>
            <a:ext cx="914400" cy="457200"/>
            <a:chOff x="3408" y="3504"/>
            <a:chExt cx="576" cy="288"/>
          </a:xfrm>
        </p:grpSpPr>
        <p:sp>
          <p:nvSpPr>
            <p:cNvPr id="728089" name="Rectangle 25"/>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0" name="Text Box 26"/>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6000</a:t>
              </a:r>
              <a:endParaRPr lang="en-US" sz="1800">
                <a:solidFill>
                  <a:srgbClr val="000000"/>
                </a:solidFill>
                <a:latin typeface="Courier New" charset="0"/>
              </a:endParaRPr>
            </a:p>
          </p:txBody>
        </p:sp>
      </p:grpSp>
      <p:grpSp>
        <p:nvGrpSpPr>
          <p:cNvPr id="8" name="Group 27"/>
          <p:cNvGrpSpPr>
            <a:grpSpLocks/>
          </p:cNvGrpSpPr>
          <p:nvPr/>
        </p:nvGrpSpPr>
        <p:grpSpPr bwMode="auto">
          <a:xfrm>
            <a:off x="7543800" y="4902200"/>
            <a:ext cx="914400" cy="457200"/>
            <a:chOff x="3408" y="3504"/>
            <a:chExt cx="576" cy="288"/>
          </a:xfrm>
        </p:grpSpPr>
        <p:sp>
          <p:nvSpPr>
            <p:cNvPr id="728092" name="Rectangle 28"/>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3" name="Text Box 29"/>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7000</a:t>
              </a:r>
              <a:endParaRPr lang="en-US" sz="1800">
                <a:solidFill>
                  <a:srgbClr val="000000"/>
                </a:solidFill>
                <a:latin typeface="Courier New" charset="0"/>
              </a:endParaRPr>
            </a:p>
          </p:txBody>
        </p:sp>
      </p:grpSp>
      <p:grpSp>
        <p:nvGrpSpPr>
          <p:cNvPr id="9" name="Group 30"/>
          <p:cNvGrpSpPr>
            <a:grpSpLocks/>
          </p:cNvGrpSpPr>
          <p:nvPr/>
        </p:nvGrpSpPr>
        <p:grpSpPr bwMode="auto">
          <a:xfrm>
            <a:off x="7543800" y="4902200"/>
            <a:ext cx="914400" cy="457200"/>
            <a:chOff x="3408" y="3504"/>
            <a:chExt cx="576" cy="288"/>
          </a:xfrm>
        </p:grpSpPr>
        <p:sp>
          <p:nvSpPr>
            <p:cNvPr id="728095" name="Rectangle 31"/>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6" name="Text Box 32"/>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8000</a:t>
              </a:r>
              <a:endParaRPr lang="en-US" sz="1800">
                <a:solidFill>
                  <a:srgbClr val="000000"/>
                </a:solidFill>
                <a:latin typeface="Courier New" charset="0"/>
              </a:endParaRPr>
            </a:p>
          </p:txBody>
        </p:sp>
      </p:grpSp>
      <p:grpSp>
        <p:nvGrpSpPr>
          <p:cNvPr id="10" name="Group 33"/>
          <p:cNvGrpSpPr>
            <a:grpSpLocks/>
          </p:cNvGrpSpPr>
          <p:nvPr/>
        </p:nvGrpSpPr>
        <p:grpSpPr bwMode="auto">
          <a:xfrm>
            <a:off x="7543800" y="4902200"/>
            <a:ext cx="914400" cy="457200"/>
            <a:chOff x="3408" y="3504"/>
            <a:chExt cx="576" cy="288"/>
          </a:xfrm>
        </p:grpSpPr>
        <p:sp>
          <p:nvSpPr>
            <p:cNvPr id="728098" name="Rectangle 34"/>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9" name="Text Box 35"/>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9000</a:t>
              </a:r>
              <a:endParaRPr lang="en-US" sz="1800">
                <a:solidFill>
                  <a:srgbClr val="000000"/>
                </a:solidFill>
                <a:latin typeface="Courier New" charset="0"/>
              </a:endParaRPr>
            </a:p>
          </p:txBody>
        </p:sp>
      </p:grpSp>
      <p:grpSp>
        <p:nvGrpSpPr>
          <p:cNvPr id="11" name="Group 36"/>
          <p:cNvGrpSpPr>
            <a:grpSpLocks/>
          </p:cNvGrpSpPr>
          <p:nvPr/>
        </p:nvGrpSpPr>
        <p:grpSpPr bwMode="auto">
          <a:xfrm>
            <a:off x="7543800" y="4902200"/>
            <a:ext cx="914400" cy="457200"/>
            <a:chOff x="4464" y="3600"/>
            <a:chExt cx="576" cy="288"/>
          </a:xfrm>
        </p:grpSpPr>
        <p:sp>
          <p:nvSpPr>
            <p:cNvPr id="728101" name="Rectangle 37"/>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02" name="Text Box 38"/>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03" name="Text Box 39"/>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5</a:t>
              </a:r>
            </a:p>
          </p:txBody>
        </p:sp>
      </p:grpSp>
      <p:grpSp>
        <p:nvGrpSpPr>
          <p:cNvPr id="12" name="Group 40"/>
          <p:cNvGrpSpPr>
            <a:grpSpLocks/>
          </p:cNvGrpSpPr>
          <p:nvPr/>
        </p:nvGrpSpPr>
        <p:grpSpPr bwMode="auto">
          <a:xfrm>
            <a:off x="7543800" y="4902200"/>
            <a:ext cx="914400" cy="457200"/>
            <a:chOff x="4464" y="3600"/>
            <a:chExt cx="576" cy="288"/>
          </a:xfrm>
        </p:grpSpPr>
        <p:sp>
          <p:nvSpPr>
            <p:cNvPr id="728105" name="Rectangle 41"/>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06" name="Text Box 42"/>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07" name="Text Box 43"/>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10</a:t>
              </a:r>
            </a:p>
          </p:txBody>
        </p:sp>
      </p:grpSp>
      <p:grpSp>
        <p:nvGrpSpPr>
          <p:cNvPr id="13" name="Group 44"/>
          <p:cNvGrpSpPr>
            <a:grpSpLocks/>
          </p:cNvGrpSpPr>
          <p:nvPr/>
        </p:nvGrpSpPr>
        <p:grpSpPr bwMode="auto">
          <a:xfrm>
            <a:off x="7543800" y="4902200"/>
            <a:ext cx="914400" cy="457200"/>
            <a:chOff x="4464" y="3600"/>
            <a:chExt cx="576" cy="288"/>
          </a:xfrm>
        </p:grpSpPr>
        <p:sp>
          <p:nvSpPr>
            <p:cNvPr id="728109" name="Rectangle 45"/>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0" name="Text Box 46"/>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1" name="Text Box 47"/>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20</a:t>
              </a:r>
            </a:p>
          </p:txBody>
        </p:sp>
      </p:grpSp>
      <p:grpSp>
        <p:nvGrpSpPr>
          <p:cNvPr id="14" name="Group 48"/>
          <p:cNvGrpSpPr>
            <a:grpSpLocks/>
          </p:cNvGrpSpPr>
          <p:nvPr/>
        </p:nvGrpSpPr>
        <p:grpSpPr bwMode="auto">
          <a:xfrm>
            <a:off x="7543800" y="4902200"/>
            <a:ext cx="914400" cy="457200"/>
            <a:chOff x="4464" y="3600"/>
            <a:chExt cx="576" cy="288"/>
          </a:xfrm>
        </p:grpSpPr>
        <p:sp>
          <p:nvSpPr>
            <p:cNvPr id="728113" name="Rectangle 49"/>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4" name="Text Box 50"/>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5" name="Text Box 51"/>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25</a:t>
              </a:r>
            </a:p>
          </p:txBody>
        </p:sp>
      </p:grpSp>
      <p:grpSp>
        <p:nvGrpSpPr>
          <p:cNvPr id="15" name="Group 52"/>
          <p:cNvGrpSpPr>
            <a:grpSpLocks/>
          </p:cNvGrpSpPr>
          <p:nvPr/>
        </p:nvGrpSpPr>
        <p:grpSpPr bwMode="auto">
          <a:xfrm>
            <a:off x="7543800" y="4902200"/>
            <a:ext cx="914400" cy="457200"/>
            <a:chOff x="4464" y="3600"/>
            <a:chExt cx="576" cy="288"/>
          </a:xfrm>
        </p:grpSpPr>
        <p:sp>
          <p:nvSpPr>
            <p:cNvPr id="728117" name="Rectangle 53"/>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8" name="Text Box 54"/>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9" name="Text Box 55"/>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30</a:t>
              </a:r>
            </a:p>
          </p:txBody>
        </p:sp>
      </p:grpSp>
      <p:grpSp>
        <p:nvGrpSpPr>
          <p:cNvPr id="16" name="Group 56"/>
          <p:cNvGrpSpPr>
            <a:grpSpLocks/>
          </p:cNvGrpSpPr>
          <p:nvPr/>
        </p:nvGrpSpPr>
        <p:grpSpPr bwMode="auto">
          <a:xfrm>
            <a:off x="7543800" y="4902200"/>
            <a:ext cx="914400" cy="457200"/>
            <a:chOff x="4464" y="3600"/>
            <a:chExt cx="576" cy="288"/>
          </a:xfrm>
        </p:grpSpPr>
        <p:sp>
          <p:nvSpPr>
            <p:cNvPr id="728121" name="Rectangle 57"/>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22" name="Text Box 58"/>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23" name="Text Box 59"/>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35</a:t>
              </a:r>
            </a:p>
          </p:txBody>
        </p:sp>
      </p:grpSp>
      <p:grpSp>
        <p:nvGrpSpPr>
          <p:cNvPr id="17" name="Group 60"/>
          <p:cNvGrpSpPr>
            <a:grpSpLocks/>
          </p:cNvGrpSpPr>
          <p:nvPr/>
        </p:nvGrpSpPr>
        <p:grpSpPr bwMode="auto">
          <a:xfrm>
            <a:off x="7543800" y="4902200"/>
            <a:ext cx="914400" cy="457200"/>
            <a:chOff x="4464" y="3600"/>
            <a:chExt cx="576" cy="288"/>
          </a:xfrm>
        </p:grpSpPr>
        <p:sp>
          <p:nvSpPr>
            <p:cNvPr id="728125" name="Rectangle 61"/>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26" name="Text Box 62"/>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27" name="Text Box 63"/>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53</a:t>
              </a:r>
            </a:p>
          </p:txBody>
        </p:sp>
      </p:grpSp>
      <p:sp>
        <p:nvSpPr>
          <p:cNvPr id="728128" name="Rectangle 64"/>
          <p:cNvSpPr>
            <a:spLocks noChangeArrowheads="1"/>
          </p:cNvSpPr>
          <p:nvPr/>
        </p:nvSpPr>
        <p:spPr bwMode="auto">
          <a:xfrm>
            <a:off x="7464425" y="4992688"/>
            <a:ext cx="307975" cy="366712"/>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rPr>
              <a:t>~</a:t>
            </a:r>
          </a:p>
        </p:txBody>
      </p:sp>
      <p:sp>
        <p:nvSpPr>
          <p:cNvPr id="728129" name="Text Box 65"/>
          <p:cNvSpPr txBox="1">
            <a:spLocks noChangeArrowheads="1"/>
          </p:cNvSpPr>
          <p:nvPr/>
        </p:nvSpPr>
        <p:spPr bwMode="auto">
          <a:xfrm>
            <a:off x="5105400" y="5373688"/>
            <a:ext cx="35655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 . . millions of years later . . .</a:t>
            </a:r>
            <a:endParaRPr lang="en-US" sz="1800">
              <a:solidFill>
                <a:srgbClr val="000000"/>
              </a:solidFill>
              <a:latin typeface="Courier New" charset="0"/>
            </a:endParaRPr>
          </a:p>
        </p:txBody>
      </p:sp>
      <p:pic>
        <p:nvPicPr>
          <p:cNvPr id="66" name="Picture 65" descr="board.png"/>
          <p:cNvPicPr>
            <a:picLocks noChangeAspect="1"/>
          </p:cNvPicPr>
          <p:nvPr/>
        </p:nvPicPr>
        <p:blipFill>
          <a:blip r:embed="rId3"/>
          <a:stretch>
            <a:fillRect/>
          </a:stretch>
        </p:blipFill>
        <p:spPr>
          <a:xfrm>
            <a:off x="5105400" y="1143000"/>
            <a:ext cx="3665038" cy="3665038"/>
          </a:xfrm>
          <a:prstGeom prst="rect">
            <a:avLst/>
          </a:prstGeom>
        </p:spPr>
      </p:pic>
      <p:sp>
        <p:nvSpPr>
          <p:cNvPr id="67" name="Rectangle 66"/>
          <p:cNvSpPr/>
          <p:nvPr/>
        </p:nvSpPr>
        <p:spPr bwMode="auto">
          <a:xfrm>
            <a:off x="5114595" y="1149048"/>
            <a:ext cx="3648456" cy="365276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68" name="Picture 67" descr="BR-W.png"/>
          <p:cNvPicPr>
            <a:picLocks noChangeAspect="1"/>
          </p:cNvPicPr>
          <p:nvPr/>
        </p:nvPicPr>
        <p:blipFill>
          <a:blip r:embed="rId4"/>
          <a:stretch>
            <a:fillRect/>
          </a:stretch>
        </p:blipFill>
        <p:spPr>
          <a:xfrm>
            <a:off x="5162949" y="1179285"/>
            <a:ext cx="381000" cy="381000"/>
          </a:xfrm>
          <a:prstGeom prst="rect">
            <a:avLst/>
          </a:prstGeom>
        </p:spPr>
      </p:pic>
      <p:pic>
        <p:nvPicPr>
          <p:cNvPr id="70" name="Picture 69" descr="BP-W.png"/>
          <p:cNvPicPr>
            <a:picLocks noChangeAspect="1"/>
          </p:cNvPicPr>
          <p:nvPr/>
        </p:nvPicPr>
        <p:blipFill>
          <a:blip r:embed="rId5"/>
          <a:stretch>
            <a:fillRect/>
          </a:stretch>
        </p:blipFill>
        <p:spPr>
          <a:xfrm>
            <a:off x="5610464" y="1640115"/>
            <a:ext cx="381000" cy="381000"/>
          </a:xfrm>
          <a:prstGeom prst="rect">
            <a:avLst/>
          </a:prstGeom>
        </p:spPr>
      </p:pic>
      <p:pic>
        <p:nvPicPr>
          <p:cNvPr id="71" name="Picture 70" descr="BB-B.png"/>
          <p:cNvPicPr>
            <a:picLocks noChangeAspect="1"/>
          </p:cNvPicPr>
          <p:nvPr/>
        </p:nvPicPr>
        <p:blipFill>
          <a:blip r:embed="rId6"/>
          <a:stretch>
            <a:fillRect/>
          </a:stretch>
        </p:blipFill>
        <p:spPr>
          <a:xfrm>
            <a:off x="7427685" y="1179285"/>
            <a:ext cx="381000" cy="381000"/>
          </a:xfrm>
          <a:prstGeom prst="rect">
            <a:avLst/>
          </a:prstGeom>
        </p:spPr>
      </p:pic>
      <p:pic>
        <p:nvPicPr>
          <p:cNvPr id="73" name="Picture 72" descr="BP-W.png"/>
          <p:cNvPicPr>
            <a:picLocks noChangeAspect="1"/>
          </p:cNvPicPr>
          <p:nvPr/>
        </p:nvPicPr>
        <p:blipFill>
          <a:blip r:embed="rId5"/>
          <a:stretch>
            <a:fillRect/>
          </a:stretch>
        </p:blipFill>
        <p:spPr>
          <a:xfrm>
            <a:off x="8342085" y="1640115"/>
            <a:ext cx="381000" cy="381000"/>
          </a:xfrm>
          <a:prstGeom prst="rect">
            <a:avLst/>
          </a:prstGeom>
        </p:spPr>
      </p:pic>
      <p:pic>
        <p:nvPicPr>
          <p:cNvPr id="75" name="Picture 74" descr="BP-W.png"/>
          <p:cNvPicPr>
            <a:picLocks noChangeAspect="1"/>
          </p:cNvPicPr>
          <p:nvPr/>
        </p:nvPicPr>
        <p:blipFill>
          <a:blip r:embed="rId5"/>
          <a:stretch>
            <a:fillRect/>
          </a:stretch>
        </p:blipFill>
        <p:spPr>
          <a:xfrm>
            <a:off x="7430784" y="1640115"/>
            <a:ext cx="381000" cy="381000"/>
          </a:xfrm>
          <a:prstGeom prst="rect">
            <a:avLst/>
          </a:prstGeom>
        </p:spPr>
      </p:pic>
      <p:pic>
        <p:nvPicPr>
          <p:cNvPr id="76" name="Picture 75" descr="BP-W.png"/>
          <p:cNvPicPr>
            <a:picLocks noChangeAspect="1"/>
          </p:cNvPicPr>
          <p:nvPr/>
        </p:nvPicPr>
        <p:blipFill>
          <a:blip r:embed="rId5"/>
          <a:stretch>
            <a:fillRect/>
          </a:stretch>
        </p:blipFill>
        <p:spPr>
          <a:xfrm>
            <a:off x="6516384" y="1640115"/>
            <a:ext cx="381000" cy="381000"/>
          </a:xfrm>
          <a:prstGeom prst="rect">
            <a:avLst/>
          </a:prstGeom>
        </p:spPr>
      </p:pic>
      <p:pic>
        <p:nvPicPr>
          <p:cNvPr id="80" name="Picture 79" descr="BN-W.png"/>
          <p:cNvPicPr>
            <a:picLocks noChangeAspect="1"/>
          </p:cNvPicPr>
          <p:nvPr/>
        </p:nvPicPr>
        <p:blipFill>
          <a:blip r:embed="rId7"/>
          <a:stretch>
            <a:fillRect/>
          </a:stretch>
        </p:blipFill>
        <p:spPr>
          <a:xfrm>
            <a:off x="7888515" y="1179285"/>
            <a:ext cx="381000" cy="381000"/>
          </a:xfrm>
          <a:prstGeom prst="rect">
            <a:avLst/>
          </a:prstGeom>
        </p:spPr>
      </p:pic>
      <p:pic>
        <p:nvPicPr>
          <p:cNvPr id="81" name="Picture 80" descr="BN-B.png"/>
          <p:cNvPicPr>
            <a:picLocks noChangeAspect="1"/>
          </p:cNvPicPr>
          <p:nvPr/>
        </p:nvPicPr>
        <p:blipFill>
          <a:blip r:embed="rId8"/>
          <a:stretch>
            <a:fillRect/>
          </a:stretch>
        </p:blipFill>
        <p:spPr>
          <a:xfrm>
            <a:off x="5623075" y="1179285"/>
            <a:ext cx="381000" cy="381000"/>
          </a:xfrm>
          <a:prstGeom prst="rect">
            <a:avLst/>
          </a:prstGeom>
        </p:spPr>
      </p:pic>
      <p:pic>
        <p:nvPicPr>
          <p:cNvPr id="83" name="Picture 82" descr="WP-W.png"/>
          <p:cNvPicPr>
            <a:picLocks noChangeAspect="1"/>
          </p:cNvPicPr>
          <p:nvPr/>
        </p:nvPicPr>
        <p:blipFill>
          <a:blip r:embed="rId9"/>
          <a:stretch>
            <a:fillRect/>
          </a:stretch>
        </p:blipFill>
        <p:spPr>
          <a:xfrm>
            <a:off x="5153780" y="3914020"/>
            <a:ext cx="381000" cy="381000"/>
          </a:xfrm>
          <a:prstGeom prst="rect">
            <a:avLst/>
          </a:prstGeom>
        </p:spPr>
      </p:pic>
      <p:pic>
        <p:nvPicPr>
          <p:cNvPr id="84" name="Picture 83" descr="WP-B.png"/>
          <p:cNvPicPr>
            <a:picLocks noChangeAspect="1"/>
          </p:cNvPicPr>
          <p:nvPr/>
        </p:nvPicPr>
        <p:blipFill>
          <a:blip r:embed="rId10"/>
          <a:stretch>
            <a:fillRect/>
          </a:stretch>
        </p:blipFill>
        <p:spPr>
          <a:xfrm>
            <a:off x="5610980" y="3914020"/>
            <a:ext cx="381000" cy="381000"/>
          </a:xfrm>
          <a:prstGeom prst="rect">
            <a:avLst/>
          </a:prstGeom>
        </p:spPr>
      </p:pic>
      <p:pic>
        <p:nvPicPr>
          <p:cNvPr id="87" name="Picture 86" descr="WP-B.png"/>
          <p:cNvPicPr>
            <a:picLocks noChangeAspect="1"/>
          </p:cNvPicPr>
          <p:nvPr/>
        </p:nvPicPr>
        <p:blipFill>
          <a:blip r:embed="rId10"/>
          <a:stretch>
            <a:fillRect/>
          </a:stretch>
        </p:blipFill>
        <p:spPr>
          <a:xfrm>
            <a:off x="6522409" y="3008085"/>
            <a:ext cx="381000" cy="381000"/>
          </a:xfrm>
          <a:prstGeom prst="rect">
            <a:avLst/>
          </a:prstGeom>
        </p:spPr>
      </p:pic>
      <p:pic>
        <p:nvPicPr>
          <p:cNvPr id="88" name="Picture 87" descr="WP-B.png"/>
          <p:cNvPicPr>
            <a:picLocks noChangeAspect="1"/>
          </p:cNvPicPr>
          <p:nvPr/>
        </p:nvPicPr>
        <p:blipFill>
          <a:blip r:embed="rId10"/>
          <a:stretch>
            <a:fillRect/>
          </a:stretch>
        </p:blipFill>
        <p:spPr>
          <a:xfrm>
            <a:off x="7431959" y="3914020"/>
            <a:ext cx="381000" cy="381000"/>
          </a:xfrm>
          <a:prstGeom prst="rect">
            <a:avLst/>
          </a:prstGeom>
        </p:spPr>
      </p:pic>
      <p:pic>
        <p:nvPicPr>
          <p:cNvPr id="90" name="Picture 89" descr="WP-B.png"/>
          <p:cNvPicPr>
            <a:picLocks noChangeAspect="1"/>
          </p:cNvPicPr>
          <p:nvPr/>
        </p:nvPicPr>
        <p:blipFill>
          <a:blip r:embed="rId10"/>
          <a:stretch>
            <a:fillRect/>
          </a:stretch>
        </p:blipFill>
        <p:spPr>
          <a:xfrm>
            <a:off x="8342085" y="3914020"/>
            <a:ext cx="381000" cy="381000"/>
          </a:xfrm>
          <a:prstGeom prst="rect">
            <a:avLst/>
          </a:prstGeom>
        </p:spPr>
      </p:pic>
      <p:pic>
        <p:nvPicPr>
          <p:cNvPr id="91" name="Picture 90" descr="WK-B.png"/>
          <p:cNvPicPr>
            <a:picLocks noChangeAspect="1"/>
          </p:cNvPicPr>
          <p:nvPr/>
        </p:nvPicPr>
        <p:blipFill>
          <a:blip r:embed="rId11"/>
          <a:stretch>
            <a:fillRect/>
          </a:stretch>
        </p:blipFill>
        <p:spPr>
          <a:xfrm>
            <a:off x="6970485" y="4355495"/>
            <a:ext cx="381000" cy="381000"/>
          </a:xfrm>
          <a:prstGeom prst="rect">
            <a:avLst/>
          </a:prstGeom>
        </p:spPr>
      </p:pic>
      <p:pic>
        <p:nvPicPr>
          <p:cNvPr id="92" name="Picture 91" descr="WQ-W.png"/>
          <p:cNvPicPr>
            <a:picLocks noChangeAspect="1"/>
          </p:cNvPicPr>
          <p:nvPr/>
        </p:nvPicPr>
        <p:blipFill>
          <a:blip r:embed="rId12"/>
          <a:stretch>
            <a:fillRect/>
          </a:stretch>
        </p:blipFill>
        <p:spPr>
          <a:xfrm>
            <a:off x="6517589" y="4355495"/>
            <a:ext cx="381000" cy="381000"/>
          </a:xfrm>
          <a:prstGeom prst="rect">
            <a:avLst/>
          </a:prstGeom>
        </p:spPr>
      </p:pic>
      <p:pic>
        <p:nvPicPr>
          <p:cNvPr id="93" name="Picture 92" descr="WN-W.png"/>
          <p:cNvPicPr>
            <a:picLocks noChangeAspect="1"/>
          </p:cNvPicPr>
          <p:nvPr/>
        </p:nvPicPr>
        <p:blipFill>
          <a:blip r:embed="rId13"/>
          <a:stretch>
            <a:fillRect/>
          </a:stretch>
        </p:blipFill>
        <p:spPr>
          <a:xfrm>
            <a:off x="5610980" y="4355495"/>
            <a:ext cx="381000" cy="381000"/>
          </a:xfrm>
          <a:prstGeom prst="rect">
            <a:avLst/>
          </a:prstGeom>
        </p:spPr>
      </p:pic>
      <p:pic>
        <p:nvPicPr>
          <p:cNvPr id="94" name="Picture 93" descr="WR-B.png"/>
          <p:cNvPicPr>
            <a:picLocks noChangeAspect="1"/>
          </p:cNvPicPr>
          <p:nvPr/>
        </p:nvPicPr>
        <p:blipFill>
          <a:blip r:embed="rId14"/>
          <a:stretch>
            <a:fillRect/>
          </a:stretch>
        </p:blipFill>
        <p:spPr>
          <a:xfrm>
            <a:off x="5141685" y="4355495"/>
            <a:ext cx="381000" cy="381000"/>
          </a:xfrm>
          <a:prstGeom prst="rect">
            <a:avLst/>
          </a:prstGeom>
        </p:spPr>
      </p:pic>
      <p:pic>
        <p:nvPicPr>
          <p:cNvPr id="95" name="Picture 94" descr="WR-W.png"/>
          <p:cNvPicPr>
            <a:picLocks noChangeAspect="1"/>
          </p:cNvPicPr>
          <p:nvPr/>
        </p:nvPicPr>
        <p:blipFill>
          <a:blip r:embed="rId15"/>
          <a:stretch>
            <a:fillRect/>
          </a:stretch>
        </p:blipFill>
        <p:spPr>
          <a:xfrm>
            <a:off x="8333620" y="4355495"/>
            <a:ext cx="381000" cy="381000"/>
          </a:xfrm>
          <a:prstGeom prst="rect">
            <a:avLst/>
          </a:prstGeom>
        </p:spPr>
      </p:pic>
      <p:pic>
        <p:nvPicPr>
          <p:cNvPr id="96" name="Picture 95" descr="WB-B.png"/>
          <p:cNvPicPr>
            <a:picLocks noChangeAspect="1"/>
          </p:cNvPicPr>
          <p:nvPr/>
        </p:nvPicPr>
        <p:blipFill>
          <a:blip r:embed="rId16"/>
          <a:stretch>
            <a:fillRect/>
          </a:stretch>
        </p:blipFill>
        <p:spPr>
          <a:xfrm>
            <a:off x="6071810" y="4355495"/>
            <a:ext cx="381000" cy="381000"/>
          </a:xfrm>
          <a:prstGeom prst="rect">
            <a:avLst/>
          </a:prstGeom>
        </p:spPr>
      </p:pic>
      <p:pic>
        <p:nvPicPr>
          <p:cNvPr id="97" name="Picture 96" descr="WB-W.png"/>
          <p:cNvPicPr>
            <a:picLocks noChangeAspect="1"/>
          </p:cNvPicPr>
          <p:nvPr/>
        </p:nvPicPr>
        <p:blipFill>
          <a:blip r:embed="rId17"/>
          <a:stretch>
            <a:fillRect/>
          </a:stretch>
        </p:blipFill>
        <p:spPr>
          <a:xfrm>
            <a:off x="7427685" y="4355495"/>
            <a:ext cx="381000" cy="381000"/>
          </a:xfrm>
          <a:prstGeom prst="rect">
            <a:avLst/>
          </a:prstGeom>
        </p:spPr>
      </p:pic>
      <p:pic>
        <p:nvPicPr>
          <p:cNvPr id="98" name="Picture 97" descr="WP-W.png"/>
          <p:cNvPicPr>
            <a:picLocks noChangeAspect="1"/>
          </p:cNvPicPr>
          <p:nvPr/>
        </p:nvPicPr>
        <p:blipFill>
          <a:blip r:embed="rId9"/>
          <a:stretch>
            <a:fillRect/>
          </a:stretch>
        </p:blipFill>
        <p:spPr>
          <a:xfrm>
            <a:off x="6059715" y="3914020"/>
            <a:ext cx="381000" cy="381000"/>
          </a:xfrm>
          <a:prstGeom prst="rect">
            <a:avLst/>
          </a:prstGeom>
        </p:spPr>
      </p:pic>
      <p:pic>
        <p:nvPicPr>
          <p:cNvPr id="99" name="Picture 98" descr="WP-W.png"/>
          <p:cNvPicPr>
            <a:picLocks noChangeAspect="1"/>
          </p:cNvPicPr>
          <p:nvPr/>
        </p:nvPicPr>
        <p:blipFill>
          <a:blip r:embed="rId9"/>
          <a:stretch>
            <a:fillRect/>
          </a:stretch>
        </p:blipFill>
        <p:spPr>
          <a:xfrm>
            <a:off x="6965650" y="3914020"/>
            <a:ext cx="381000" cy="381000"/>
          </a:xfrm>
          <a:prstGeom prst="rect">
            <a:avLst/>
          </a:prstGeom>
        </p:spPr>
      </p:pic>
      <p:pic>
        <p:nvPicPr>
          <p:cNvPr id="100" name="Picture 99" descr="WP-W.png"/>
          <p:cNvPicPr>
            <a:picLocks noChangeAspect="1"/>
          </p:cNvPicPr>
          <p:nvPr/>
        </p:nvPicPr>
        <p:blipFill>
          <a:blip r:embed="rId9"/>
          <a:stretch>
            <a:fillRect/>
          </a:stretch>
        </p:blipFill>
        <p:spPr>
          <a:xfrm>
            <a:off x="7893350" y="3914020"/>
            <a:ext cx="381000" cy="381000"/>
          </a:xfrm>
          <a:prstGeom prst="rect">
            <a:avLst/>
          </a:prstGeom>
        </p:spPr>
      </p:pic>
      <p:pic>
        <p:nvPicPr>
          <p:cNvPr id="101" name="Picture 100" descr="WP-B.png"/>
          <p:cNvPicPr>
            <a:picLocks noChangeAspect="1"/>
          </p:cNvPicPr>
          <p:nvPr/>
        </p:nvPicPr>
        <p:blipFill>
          <a:blip r:embed="rId10"/>
          <a:stretch>
            <a:fillRect/>
          </a:stretch>
        </p:blipFill>
        <p:spPr>
          <a:xfrm>
            <a:off x="6529010" y="3914020"/>
            <a:ext cx="381000" cy="381000"/>
          </a:xfrm>
          <a:prstGeom prst="rect">
            <a:avLst/>
          </a:prstGeom>
        </p:spPr>
      </p:pic>
      <p:pic>
        <p:nvPicPr>
          <p:cNvPr id="102" name="Picture 101" descr="WN-B.png"/>
          <p:cNvPicPr>
            <a:picLocks noChangeAspect="1"/>
          </p:cNvPicPr>
          <p:nvPr/>
        </p:nvPicPr>
        <p:blipFill>
          <a:blip r:embed="rId18"/>
          <a:stretch>
            <a:fillRect/>
          </a:stretch>
        </p:blipFill>
        <p:spPr>
          <a:xfrm>
            <a:off x="7896980" y="4355495"/>
            <a:ext cx="381000" cy="381000"/>
          </a:xfrm>
          <a:prstGeom prst="rect">
            <a:avLst/>
          </a:prstGeom>
        </p:spPr>
      </p:pic>
      <p:pic>
        <p:nvPicPr>
          <p:cNvPr id="103" name="Picture 102" descr="BP-B.png"/>
          <p:cNvPicPr>
            <a:picLocks noChangeAspect="1"/>
          </p:cNvPicPr>
          <p:nvPr/>
        </p:nvPicPr>
        <p:blipFill>
          <a:blip r:embed="rId19"/>
          <a:stretch>
            <a:fillRect/>
          </a:stretch>
        </p:blipFill>
        <p:spPr>
          <a:xfrm>
            <a:off x="5153780" y="1640115"/>
            <a:ext cx="381000" cy="381000"/>
          </a:xfrm>
          <a:prstGeom prst="rect">
            <a:avLst/>
          </a:prstGeom>
        </p:spPr>
      </p:pic>
      <p:pic>
        <p:nvPicPr>
          <p:cNvPr id="104" name="Picture 103" descr="BP-B.png"/>
          <p:cNvPicPr>
            <a:picLocks noChangeAspect="1"/>
          </p:cNvPicPr>
          <p:nvPr/>
        </p:nvPicPr>
        <p:blipFill>
          <a:blip r:embed="rId19"/>
          <a:stretch>
            <a:fillRect/>
          </a:stretch>
        </p:blipFill>
        <p:spPr>
          <a:xfrm>
            <a:off x="6068180" y="1640115"/>
            <a:ext cx="381000" cy="381000"/>
          </a:xfrm>
          <a:prstGeom prst="rect">
            <a:avLst/>
          </a:prstGeom>
        </p:spPr>
      </p:pic>
      <p:pic>
        <p:nvPicPr>
          <p:cNvPr id="105" name="Picture 104" descr="BP-B.png"/>
          <p:cNvPicPr>
            <a:picLocks noChangeAspect="1"/>
          </p:cNvPicPr>
          <p:nvPr/>
        </p:nvPicPr>
        <p:blipFill>
          <a:blip r:embed="rId19"/>
          <a:stretch>
            <a:fillRect/>
          </a:stretch>
        </p:blipFill>
        <p:spPr>
          <a:xfrm>
            <a:off x="6982580" y="1640115"/>
            <a:ext cx="381000" cy="381000"/>
          </a:xfrm>
          <a:prstGeom prst="rect">
            <a:avLst/>
          </a:prstGeom>
        </p:spPr>
      </p:pic>
      <p:pic>
        <p:nvPicPr>
          <p:cNvPr id="106" name="Picture 105" descr="BP-B.png"/>
          <p:cNvPicPr>
            <a:picLocks noChangeAspect="1"/>
          </p:cNvPicPr>
          <p:nvPr/>
        </p:nvPicPr>
        <p:blipFill>
          <a:blip r:embed="rId19"/>
          <a:stretch>
            <a:fillRect/>
          </a:stretch>
        </p:blipFill>
        <p:spPr>
          <a:xfrm>
            <a:off x="7896980" y="1640115"/>
            <a:ext cx="381000" cy="381000"/>
          </a:xfrm>
          <a:prstGeom prst="rect">
            <a:avLst/>
          </a:prstGeom>
        </p:spPr>
      </p:pic>
      <p:pic>
        <p:nvPicPr>
          <p:cNvPr id="107" name="Picture 106" descr="BB-W.png"/>
          <p:cNvPicPr>
            <a:picLocks noChangeAspect="1"/>
          </p:cNvPicPr>
          <p:nvPr/>
        </p:nvPicPr>
        <p:blipFill>
          <a:blip r:embed="rId20"/>
          <a:stretch>
            <a:fillRect/>
          </a:stretch>
        </p:blipFill>
        <p:spPr>
          <a:xfrm>
            <a:off x="6071810" y="1179285"/>
            <a:ext cx="381000" cy="381000"/>
          </a:xfrm>
          <a:prstGeom prst="rect">
            <a:avLst/>
          </a:prstGeom>
        </p:spPr>
      </p:pic>
      <p:pic>
        <p:nvPicPr>
          <p:cNvPr id="108" name="Picture 107" descr="BQ-B.png"/>
          <p:cNvPicPr>
            <a:picLocks noChangeAspect="1"/>
          </p:cNvPicPr>
          <p:nvPr/>
        </p:nvPicPr>
        <p:blipFill>
          <a:blip r:embed="rId21"/>
          <a:stretch>
            <a:fillRect/>
          </a:stretch>
        </p:blipFill>
        <p:spPr>
          <a:xfrm>
            <a:off x="6525380" y="1179285"/>
            <a:ext cx="381000" cy="381000"/>
          </a:xfrm>
          <a:prstGeom prst="rect">
            <a:avLst/>
          </a:prstGeom>
        </p:spPr>
      </p:pic>
      <p:pic>
        <p:nvPicPr>
          <p:cNvPr id="109" name="Picture 108" descr="BK-W.png"/>
          <p:cNvPicPr>
            <a:picLocks noChangeAspect="1"/>
          </p:cNvPicPr>
          <p:nvPr/>
        </p:nvPicPr>
        <p:blipFill>
          <a:blip r:embed="rId22"/>
          <a:stretch>
            <a:fillRect/>
          </a:stretch>
        </p:blipFill>
        <p:spPr>
          <a:xfrm>
            <a:off x="6986210" y="1179285"/>
            <a:ext cx="381000" cy="381000"/>
          </a:xfrm>
          <a:prstGeom prst="rect">
            <a:avLst/>
          </a:prstGeom>
        </p:spPr>
      </p:pic>
      <p:pic>
        <p:nvPicPr>
          <p:cNvPr id="110" name="Picture 109" descr="BR-B.png"/>
          <p:cNvPicPr>
            <a:picLocks noChangeAspect="1"/>
          </p:cNvPicPr>
          <p:nvPr/>
        </p:nvPicPr>
        <p:blipFill>
          <a:blip r:embed="rId23"/>
          <a:stretch>
            <a:fillRect/>
          </a:stretch>
        </p:blipFill>
        <p:spPr>
          <a:xfrm>
            <a:off x="8357810" y="1179285"/>
            <a:ext cx="381000" cy="381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80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8071">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728072">
                                            <p:txEl>
                                              <p:pRg st="0" end="0"/>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30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300"/>
                                  </p:stCondLst>
                                  <p:childTnLst>
                                    <p:set>
                                      <p:cBhvr>
                                        <p:cTn id="19" dur="1" fill="hold">
                                          <p:stCondLst>
                                            <p:cond delay="499"/>
                                          </p:stCondLst>
                                        </p:cTn>
                                        <p:tgtEl>
                                          <p:spTgt spid="3"/>
                                        </p:tgtEl>
                                        <p:attrNameLst>
                                          <p:attrName>style.visibility</p:attrName>
                                        </p:attrNameLst>
                                      </p:cBhvr>
                                      <p:to>
                                        <p:strVal val="visible"/>
                                      </p:to>
                                    </p:set>
                                  </p:childTnLst>
                                </p:cTn>
                              </p:par>
                            </p:childTnLst>
                          </p:cTn>
                        </p:par>
                        <p:par>
                          <p:cTn id="20" fill="hold">
                            <p:stCondLst>
                              <p:cond delay="2100"/>
                            </p:stCondLst>
                            <p:childTnLst>
                              <p:par>
                                <p:cTn id="21" presetID="1" presetClass="entr" presetSubtype="0" fill="hold" nodeType="afterEffect">
                                  <p:stCondLst>
                                    <p:cond delay="300"/>
                                  </p:stCondLst>
                                  <p:childTnLst>
                                    <p:set>
                                      <p:cBhvr>
                                        <p:cTn id="22" dur="1" fill="hold">
                                          <p:stCondLst>
                                            <p:cond delay="499"/>
                                          </p:stCondLst>
                                        </p:cTn>
                                        <p:tgtEl>
                                          <p:spTgt spid="4"/>
                                        </p:tgtEl>
                                        <p:attrNameLst>
                                          <p:attrName>style.visibility</p:attrName>
                                        </p:attrNameLst>
                                      </p:cBhvr>
                                      <p:to>
                                        <p:strVal val="visible"/>
                                      </p:to>
                                    </p:set>
                                  </p:childTnLst>
                                </p:cTn>
                              </p:par>
                            </p:childTnLst>
                          </p:cTn>
                        </p:par>
                        <p:par>
                          <p:cTn id="23" fill="hold">
                            <p:stCondLst>
                              <p:cond delay="2900"/>
                            </p:stCondLst>
                            <p:childTnLst>
                              <p:par>
                                <p:cTn id="24" presetID="1" presetClass="entr" presetSubtype="0" fill="hold" nodeType="afterEffect">
                                  <p:stCondLst>
                                    <p:cond delay="300"/>
                                  </p:stCondLst>
                                  <p:childTnLst>
                                    <p:set>
                                      <p:cBhvr>
                                        <p:cTn id="25" dur="1" fill="hold">
                                          <p:stCondLst>
                                            <p:cond delay="499"/>
                                          </p:stCondLst>
                                        </p:cTn>
                                        <p:tgtEl>
                                          <p:spTgt spid="5"/>
                                        </p:tgtEl>
                                        <p:attrNameLst>
                                          <p:attrName>style.visibility</p:attrName>
                                        </p:attrNameLst>
                                      </p:cBhvr>
                                      <p:to>
                                        <p:strVal val="visible"/>
                                      </p:to>
                                    </p:set>
                                  </p:childTnLst>
                                </p:cTn>
                              </p:par>
                            </p:childTnLst>
                          </p:cTn>
                        </p:par>
                        <p:par>
                          <p:cTn id="26" fill="hold">
                            <p:stCondLst>
                              <p:cond delay="3700"/>
                            </p:stCondLst>
                            <p:childTnLst>
                              <p:par>
                                <p:cTn id="27" presetID="1" presetClass="entr" presetSubtype="0" fill="hold" nodeType="afterEffect">
                                  <p:stCondLst>
                                    <p:cond delay="300"/>
                                  </p:stCondLst>
                                  <p:childTnLst>
                                    <p:set>
                                      <p:cBhvr>
                                        <p:cTn id="28" dur="1" fill="hold">
                                          <p:stCondLst>
                                            <p:cond delay="499"/>
                                          </p:stCondLst>
                                        </p:cTn>
                                        <p:tgtEl>
                                          <p:spTgt spid="6"/>
                                        </p:tgtEl>
                                        <p:attrNameLst>
                                          <p:attrName>style.visibility</p:attrName>
                                        </p:attrNameLst>
                                      </p:cBhvr>
                                      <p:to>
                                        <p:strVal val="visible"/>
                                      </p:to>
                                    </p:set>
                                  </p:childTnLst>
                                </p:cTn>
                              </p:par>
                            </p:childTnLst>
                          </p:cTn>
                        </p:par>
                        <p:par>
                          <p:cTn id="29" fill="hold">
                            <p:stCondLst>
                              <p:cond delay="4500"/>
                            </p:stCondLst>
                            <p:childTnLst>
                              <p:par>
                                <p:cTn id="30" presetID="1" presetClass="entr" presetSubtype="0" fill="hold" nodeType="afterEffect">
                                  <p:stCondLst>
                                    <p:cond delay="300"/>
                                  </p:stCondLst>
                                  <p:childTnLst>
                                    <p:set>
                                      <p:cBhvr>
                                        <p:cTn id="31" dur="1" fill="hold">
                                          <p:stCondLst>
                                            <p:cond delay="499"/>
                                          </p:stCondLst>
                                        </p:cTn>
                                        <p:tgtEl>
                                          <p:spTgt spid="7"/>
                                        </p:tgtEl>
                                        <p:attrNameLst>
                                          <p:attrName>style.visibility</p:attrName>
                                        </p:attrNameLst>
                                      </p:cBhvr>
                                      <p:to>
                                        <p:strVal val="visible"/>
                                      </p:to>
                                    </p:set>
                                  </p:childTnLst>
                                </p:cTn>
                              </p:par>
                            </p:childTnLst>
                          </p:cTn>
                        </p:par>
                        <p:par>
                          <p:cTn id="32" fill="hold">
                            <p:stCondLst>
                              <p:cond delay="5300"/>
                            </p:stCondLst>
                            <p:childTnLst>
                              <p:par>
                                <p:cTn id="33" presetID="1" presetClass="entr" presetSubtype="0" fill="hold" nodeType="afterEffect">
                                  <p:stCondLst>
                                    <p:cond delay="300"/>
                                  </p:stCondLst>
                                  <p:childTnLst>
                                    <p:set>
                                      <p:cBhvr>
                                        <p:cTn id="34" dur="1" fill="hold">
                                          <p:stCondLst>
                                            <p:cond delay="499"/>
                                          </p:stCondLst>
                                        </p:cTn>
                                        <p:tgtEl>
                                          <p:spTgt spid="8"/>
                                        </p:tgtEl>
                                        <p:attrNameLst>
                                          <p:attrName>style.visibility</p:attrName>
                                        </p:attrNameLst>
                                      </p:cBhvr>
                                      <p:to>
                                        <p:strVal val="visible"/>
                                      </p:to>
                                    </p:set>
                                  </p:childTnLst>
                                </p:cTn>
                              </p:par>
                            </p:childTnLst>
                          </p:cTn>
                        </p:par>
                        <p:par>
                          <p:cTn id="35" fill="hold">
                            <p:stCondLst>
                              <p:cond delay="6100"/>
                            </p:stCondLst>
                            <p:childTnLst>
                              <p:par>
                                <p:cTn id="36" presetID="1" presetClass="entr" presetSubtype="0" fill="hold" nodeType="afterEffect">
                                  <p:stCondLst>
                                    <p:cond delay="300"/>
                                  </p:stCondLst>
                                  <p:childTnLst>
                                    <p:set>
                                      <p:cBhvr>
                                        <p:cTn id="37" dur="1" fill="hold">
                                          <p:stCondLst>
                                            <p:cond delay="499"/>
                                          </p:stCondLst>
                                        </p:cTn>
                                        <p:tgtEl>
                                          <p:spTgt spid="9"/>
                                        </p:tgtEl>
                                        <p:attrNameLst>
                                          <p:attrName>style.visibility</p:attrName>
                                        </p:attrNameLst>
                                      </p:cBhvr>
                                      <p:to>
                                        <p:strVal val="visible"/>
                                      </p:to>
                                    </p:set>
                                  </p:childTnLst>
                                </p:cTn>
                              </p:par>
                            </p:childTnLst>
                          </p:cTn>
                        </p:par>
                        <p:par>
                          <p:cTn id="38" fill="hold">
                            <p:stCondLst>
                              <p:cond delay="6900"/>
                            </p:stCondLst>
                            <p:childTnLst>
                              <p:par>
                                <p:cTn id="39" presetID="1" presetClass="entr" presetSubtype="0" fill="hold" nodeType="afterEffect">
                                  <p:stCondLst>
                                    <p:cond delay="300"/>
                                  </p:stCondLst>
                                  <p:childTnLst>
                                    <p:set>
                                      <p:cBhvr>
                                        <p:cTn id="40" dur="1" fill="hold">
                                          <p:stCondLst>
                                            <p:cond delay="499"/>
                                          </p:stCondLst>
                                        </p:cTn>
                                        <p:tgtEl>
                                          <p:spTgt spid="10"/>
                                        </p:tgtEl>
                                        <p:attrNameLst>
                                          <p:attrName>style.visibility</p:attrName>
                                        </p:attrNameLst>
                                      </p:cBhvr>
                                      <p:to>
                                        <p:strVal val="visible"/>
                                      </p:to>
                                    </p:set>
                                  </p:childTnLst>
                                </p:cTn>
                              </p:par>
                            </p:childTnLst>
                          </p:cTn>
                        </p:par>
                        <p:par>
                          <p:cTn id="41" fill="hold">
                            <p:stCondLst>
                              <p:cond delay="7700"/>
                            </p:stCondLst>
                            <p:childTnLst>
                              <p:par>
                                <p:cTn id="42" presetID="1" presetClass="entr" presetSubtype="0" fill="hold" nodeType="afterEffect">
                                  <p:stCondLst>
                                    <p:cond delay="300"/>
                                  </p:stCondLst>
                                  <p:childTnLst>
                                    <p:set>
                                      <p:cBhvr>
                                        <p:cTn id="43" dur="1" fill="hold">
                                          <p:stCondLst>
                                            <p:cond delay="499"/>
                                          </p:stCondLst>
                                        </p:cTn>
                                        <p:tgtEl>
                                          <p:spTgt spid="11"/>
                                        </p:tgtEl>
                                        <p:attrNameLst>
                                          <p:attrName>style.visibility</p:attrName>
                                        </p:attrNameLst>
                                      </p:cBhvr>
                                      <p:to>
                                        <p:strVal val="visible"/>
                                      </p:to>
                                    </p:set>
                                  </p:childTnLst>
                                </p:cTn>
                              </p:par>
                            </p:childTnLst>
                          </p:cTn>
                        </p:par>
                        <p:par>
                          <p:cTn id="44" fill="hold">
                            <p:stCondLst>
                              <p:cond delay="8500"/>
                            </p:stCondLst>
                            <p:childTnLst>
                              <p:par>
                                <p:cTn id="45" presetID="1" presetClass="entr" presetSubtype="0" fill="hold" nodeType="afterEffect">
                                  <p:stCondLst>
                                    <p:cond delay="300"/>
                                  </p:stCondLst>
                                  <p:childTnLst>
                                    <p:set>
                                      <p:cBhvr>
                                        <p:cTn id="46" dur="1" fill="hold">
                                          <p:stCondLst>
                                            <p:cond delay="499"/>
                                          </p:stCondLst>
                                        </p:cTn>
                                        <p:tgtEl>
                                          <p:spTgt spid="12"/>
                                        </p:tgtEl>
                                        <p:attrNameLst>
                                          <p:attrName>style.visibility</p:attrName>
                                        </p:attrNameLst>
                                      </p:cBhvr>
                                      <p:to>
                                        <p:strVal val="visible"/>
                                      </p:to>
                                    </p:set>
                                  </p:childTnLst>
                                </p:cTn>
                              </p:par>
                            </p:childTnLst>
                          </p:cTn>
                        </p:par>
                        <p:par>
                          <p:cTn id="47" fill="hold">
                            <p:stCondLst>
                              <p:cond delay="9300"/>
                            </p:stCondLst>
                            <p:childTnLst>
                              <p:par>
                                <p:cTn id="48" presetID="1" presetClass="entr" presetSubtype="0" fill="hold" nodeType="afterEffect">
                                  <p:stCondLst>
                                    <p:cond delay="300"/>
                                  </p:stCondLst>
                                  <p:childTnLst>
                                    <p:set>
                                      <p:cBhvr>
                                        <p:cTn id="49" dur="1" fill="hold">
                                          <p:stCondLst>
                                            <p:cond delay="499"/>
                                          </p:stCondLst>
                                        </p:cTn>
                                        <p:tgtEl>
                                          <p:spTgt spid="13"/>
                                        </p:tgtEl>
                                        <p:attrNameLst>
                                          <p:attrName>style.visibility</p:attrName>
                                        </p:attrNameLst>
                                      </p:cBhvr>
                                      <p:to>
                                        <p:strVal val="visible"/>
                                      </p:to>
                                    </p:set>
                                  </p:childTnLst>
                                </p:cTn>
                              </p:par>
                            </p:childTnLst>
                          </p:cTn>
                        </p:par>
                        <p:par>
                          <p:cTn id="50" fill="hold">
                            <p:stCondLst>
                              <p:cond delay="10100"/>
                            </p:stCondLst>
                            <p:childTnLst>
                              <p:par>
                                <p:cTn id="51" presetID="1" presetClass="entr" presetSubtype="0" fill="hold" nodeType="afterEffect">
                                  <p:stCondLst>
                                    <p:cond delay="300"/>
                                  </p:stCondLst>
                                  <p:childTnLst>
                                    <p:set>
                                      <p:cBhvr>
                                        <p:cTn id="52" dur="1" fill="hold">
                                          <p:stCondLst>
                                            <p:cond delay="499"/>
                                          </p:stCondLst>
                                        </p:cTn>
                                        <p:tgtEl>
                                          <p:spTgt spid="14"/>
                                        </p:tgtEl>
                                        <p:attrNameLst>
                                          <p:attrName>style.visibility</p:attrName>
                                        </p:attrNameLst>
                                      </p:cBhvr>
                                      <p:to>
                                        <p:strVal val="visible"/>
                                      </p:to>
                                    </p:set>
                                  </p:childTnLst>
                                </p:cTn>
                              </p:par>
                            </p:childTnLst>
                          </p:cTn>
                        </p:par>
                        <p:par>
                          <p:cTn id="53" fill="hold">
                            <p:stCondLst>
                              <p:cond delay="10900"/>
                            </p:stCondLst>
                            <p:childTnLst>
                              <p:par>
                                <p:cTn id="54" presetID="1" presetClass="entr" presetSubtype="0" fill="hold" nodeType="afterEffect">
                                  <p:stCondLst>
                                    <p:cond delay="300"/>
                                  </p:stCondLst>
                                  <p:childTnLst>
                                    <p:set>
                                      <p:cBhvr>
                                        <p:cTn id="55" dur="1" fill="hold">
                                          <p:stCondLst>
                                            <p:cond delay="499"/>
                                          </p:stCondLst>
                                        </p:cTn>
                                        <p:tgtEl>
                                          <p:spTgt spid="15"/>
                                        </p:tgtEl>
                                        <p:attrNameLst>
                                          <p:attrName>style.visibility</p:attrName>
                                        </p:attrNameLst>
                                      </p:cBhvr>
                                      <p:to>
                                        <p:strVal val="visible"/>
                                      </p:to>
                                    </p:set>
                                  </p:childTnLst>
                                </p:cTn>
                              </p:par>
                            </p:childTnLst>
                          </p:cTn>
                        </p:par>
                        <p:par>
                          <p:cTn id="56" fill="hold">
                            <p:stCondLst>
                              <p:cond delay="11700"/>
                            </p:stCondLst>
                            <p:childTnLst>
                              <p:par>
                                <p:cTn id="57" presetID="1" presetClass="entr" presetSubtype="0" fill="hold" nodeType="afterEffect">
                                  <p:stCondLst>
                                    <p:cond delay="300"/>
                                  </p:stCondLst>
                                  <p:childTnLst>
                                    <p:set>
                                      <p:cBhvr>
                                        <p:cTn id="58" dur="1" fill="hold">
                                          <p:stCondLst>
                                            <p:cond delay="499"/>
                                          </p:stCondLst>
                                        </p:cTn>
                                        <p:tgtEl>
                                          <p:spTgt spid="16"/>
                                        </p:tgtEl>
                                        <p:attrNameLst>
                                          <p:attrName>style.visibility</p:attrName>
                                        </p:attrNameLst>
                                      </p:cBhvr>
                                      <p:to>
                                        <p:strVal val="visible"/>
                                      </p:to>
                                    </p:set>
                                  </p:childTnLst>
                                </p:cTn>
                              </p:par>
                            </p:childTnLst>
                          </p:cTn>
                        </p:par>
                        <p:par>
                          <p:cTn id="59" fill="hold">
                            <p:stCondLst>
                              <p:cond delay="12500"/>
                            </p:stCondLst>
                            <p:childTnLst>
                              <p:par>
                                <p:cTn id="60" presetID="1" presetClass="entr" presetSubtype="0" fill="hold" grpId="0" nodeType="afterEffect">
                                  <p:stCondLst>
                                    <p:cond delay="0"/>
                                  </p:stCondLst>
                                  <p:childTnLst>
                                    <p:set>
                                      <p:cBhvr>
                                        <p:cTn id="61" dur="1" fill="hold">
                                          <p:stCondLst>
                                            <p:cond delay="499"/>
                                          </p:stCondLst>
                                        </p:cTn>
                                        <p:tgtEl>
                                          <p:spTgt spid="728129">
                                            <p:txEl>
                                              <p:pRg st="0" end="0"/>
                                            </p:txEl>
                                          </p:spTgt>
                                        </p:tgtEl>
                                        <p:attrNameLst>
                                          <p:attrName>style.visibility</p:attrName>
                                        </p:attrNameLst>
                                      </p:cBhvr>
                                      <p:to>
                                        <p:strVal val="visible"/>
                                      </p:to>
                                    </p:set>
                                  </p:childTnLst>
                                </p:cTn>
                              </p:par>
                            </p:childTnLst>
                          </p:cTn>
                        </p:par>
                        <p:par>
                          <p:cTn id="62" fill="hold">
                            <p:stCondLst>
                              <p:cond delay="13000"/>
                            </p:stCondLst>
                            <p:childTnLst>
                              <p:par>
                                <p:cTn id="63" presetID="1" presetClass="entr" presetSubtype="0" fill="hold" grpId="0" nodeType="afterEffect">
                                  <p:stCondLst>
                                    <p:cond delay="1000"/>
                                  </p:stCondLst>
                                  <p:childTnLst>
                                    <p:set>
                                      <p:cBhvr>
                                        <p:cTn id="64" dur="1" fill="hold">
                                          <p:stCondLst>
                                            <p:cond delay="0"/>
                                          </p:stCondLst>
                                        </p:cTn>
                                        <p:tgtEl>
                                          <p:spTgt spid="728128"/>
                                        </p:tgtEl>
                                        <p:attrNameLst>
                                          <p:attrName>style.visibility</p:attrName>
                                        </p:attrNameLst>
                                      </p:cBhvr>
                                      <p:to>
                                        <p:strVal val="visible"/>
                                      </p:to>
                                    </p:set>
                                  </p:childTnLst>
                                </p:cTn>
                              </p:par>
                              <p:par>
                                <p:cTn id="65" presetID="1" presetClass="entr" presetSubtype="0" fill="hold" nodeType="withEffect">
                                  <p:stCondLst>
                                    <p:cond delay="1000"/>
                                  </p:stCondLst>
                                  <p:childTnLst>
                                    <p:set>
                                      <p:cBhvr>
                                        <p:cTn id="66" dur="1" fill="hold">
                                          <p:stCondLst>
                                            <p:cond delay="499"/>
                                          </p:stCondLst>
                                        </p:cTn>
                                        <p:tgtEl>
                                          <p:spTgt spid="17"/>
                                        </p:tgtEl>
                                        <p:attrNameLst>
                                          <p:attrName>style.visibility</p:attrName>
                                        </p:attrNameLst>
                                      </p:cBhvr>
                                      <p:to>
                                        <p:strVal val="visible"/>
                                      </p:to>
                                    </p:set>
                                  </p:childTnLst>
                                </p:cTn>
                              </p:par>
                            </p:childTnLst>
                          </p:cTn>
                        </p:par>
                        <p:par>
                          <p:cTn id="67" fill="hold">
                            <p:stCondLst>
                              <p:cond delay="14500"/>
                            </p:stCondLst>
                            <p:childTnLst>
                              <p:par>
                                <p:cTn id="68" presetID="1" presetClass="exit" presetSubtype="0" fill="hold" nodeType="afterEffect">
                                  <p:stCondLst>
                                    <p:cond delay="0"/>
                                  </p:stCondLst>
                                  <p:childTnLst>
                                    <p:set>
                                      <p:cBhvr>
                                        <p:cTn id="69" dur="1" fill="hold">
                                          <p:stCondLst>
                                            <p:cond delay="0"/>
                                          </p:stCondLst>
                                        </p:cTn>
                                        <p:tgtEl>
                                          <p:spTgt spid="101"/>
                                        </p:tgtEl>
                                        <p:attrNameLst>
                                          <p:attrName>style.visibility</p:attrName>
                                        </p:attrNameLst>
                                      </p:cBhvr>
                                      <p:to>
                                        <p:strVal val="hidden"/>
                                      </p:to>
                                    </p:set>
                                  </p:childTnLst>
                                </p:cTn>
                              </p:par>
                            </p:childTnLst>
                          </p:cTn>
                        </p:par>
                        <p:par>
                          <p:cTn id="70" fill="hold">
                            <p:stCondLst>
                              <p:cond delay="14500"/>
                            </p:stCondLst>
                            <p:childTnLst>
                              <p:par>
                                <p:cTn id="71" presetID="1"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70" grpId="0" build="p" autoUpdateAnimBg="0"/>
      <p:bldP spid="728071" grpId="0" build="p" autoUpdateAnimBg="0"/>
      <p:bldP spid="728072" grpId="0" build="p" autoUpdateAnimBg="0"/>
      <p:bldP spid="728128" grpId="0"/>
      <p:bldP spid="728129" grpId="0" build="p" autoUpdateAnimBg="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Solving a Maze</a:t>
            </a:r>
            <a:endParaRPr lang="en-US" sz="4000" dirty="0">
              <a:solidFill>
                <a:schemeClr val="tx1"/>
              </a:solidFill>
            </a:endParaRPr>
          </a:p>
        </p:txBody>
      </p:sp>
      <p:sp>
        <p:nvSpPr>
          <p:cNvPr id="645129" name="Rectangle 9"/>
          <p:cNvSpPr>
            <a:spLocks noChangeArrowheads="1"/>
          </p:cNvSpPr>
          <p:nvPr/>
        </p:nvSpPr>
        <p:spPr bwMode="auto">
          <a:xfrm>
            <a:off x="1930400" y="990600"/>
            <a:ext cx="5283200" cy="366713"/>
          </a:xfrm>
          <a:prstGeom prst="rect">
            <a:avLst/>
          </a:prstGeom>
          <a:noFill/>
          <a:ln w="9525">
            <a:noFill/>
            <a:miter lim="800000"/>
            <a:headEnd/>
            <a:tailEnd/>
          </a:ln>
          <a:effectLst/>
        </p:spPr>
        <p:txBody>
          <a:bodyPr wrap="none">
            <a:prstTxWarp prst="textNoShape">
              <a:avLst/>
            </a:prstTxWarp>
            <a:spAutoFit/>
          </a:bodyPr>
          <a:lstStyle/>
          <a:p>
            <a:r>
              <a:rPr lang="en-US" sz="1800" b="0" i="1">
                <a:solidFill>
                  <a:srgbClr val="000000"/>
                </a:solidFill>
              </a:rPr>
              <a:t>A journey of a thousand miles begins with a single step.</a:t>
            </a:r>
          </a:p>
        </p:txBody>
      </p:sp>
      <p:sp>
        <p:nvSpPr>
          <p:cNvPr id="645130" name="Rectangle 10"/>
          <p:cNvSpPr>
            <a:spLocks noChangeArrowheads="1"/>
          </p:cNvSpPr>
          <p:nvPr/>
        </p:nvSpPr>
        <p:spPr bwMode="auto">
          <a:xfrm>
            <a:off x="4845050" y="1271588"/>
            <a:ext cx="2966941" cy="369332"/>
          </a:xfrm>
          <a:prstGeom prst="rect">
            <a:avLst/>
          </a:prstGeom>
          <a:noFill/>
          <a:ln w="9525">
            <a:noFill/>
            <a:miter lim="800000"/>
            <a:headEnd/>
            <a:tailEnd/>
          </a:ln>
          <a:effectLst/>
        </p:spPr>
        <p:txBody>
          <a:bodyPr wrap="none">
            <a:prstTxWarp prst="textNoShape">
              <a:avLst/>
            </a:prstTxWarp>
            <a:spAutoFit/>
          </a:bodyPr>
          <a:lstStyle/>
          <a:p>
            <a:r>
              <a:rPr lang="en-US" sz="1800" b="0" dirty="0" smtClean="0">
                <a:solidFill>
                  <a:srgbClr val="000000"/>
                </a:solidFill>
              </a:rPr>
              <a:t>—Lao Tzu, 6</a:t>
            </a:r>
            <a:r>
              <a:rPr lang="en-US" sz="1800" b="0" baseline="30000" dirty="0" smtClean="0">
                <a:solidFill>
                  <a:srgbClr val="000000"/>
                </a:solidFill>
              </a:rPr>
              <a:t>th</a:t>
            </a:r>
            <a:r>
              <a:rPr lang="en-US" sz="1800" b="0" dirty="0" smtClean="0">
                <a:solidFill>
                  <a:srgbClr val="000000"/>
                </a:solidFill>
              </a:rPr>
              <a:t> </a:t>
            </a:r>
            <a:r>
              <a:rPr lang="en-US" sz="1800" b="0" dirty="0">
                <a:solidFill>
                  <a:srgbClr val="000000"/>
                </a:solidFill>
              </a:rPr>
              <a:t>century B.C.E.</a:t>
            </a:r>
          </a:p>
        </p:txBody>
      </p:sp>
      <p:sp>
        <p:nvSpPr>
          <p:cNvPr id="645131" name="Rectangle 11"/>
          <p:cNvSpPr>
            <a:spLocks noChangeArrowheads="1"/>
          </p:cNvSpPr>
          <p:nvPr/>
        </p:nvSpPr>
        <p:spPr bwMode="auto">
          <a:xfrm>
            <a:off x="458788" y="1676400"/>
            <a:ext cx="4630737" cy="4648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example most often used to illustrate recursive backtracking is the problem of solving a maze, which has a long history in its own right.</a:t>
            </a:r>
          </a:p>
          <a:p>
            <a:pPr marL="342900" indent="-342900" algn="just">
              <a:lnSpc>
                <a:spcPct val="85000"/>
              </a:lnSpc>
              <a:spcAft>
                <a:spcPct val="50000"/>
              </a:spcAft>
              <a:buFontTx/>
              <a:buChar char="•"/>
            </a:pPr>
            <a:r>
              <a:rPr lang="en-US" sz="2400" b="0">
                <a:solidFill>
                  <a:srgbClr val="000000"/>
                </a:solidFill>
              </a:rPr>
              <a:t>The most famous maze in history is the labyrinth of Daedalus in Greek mythology where Theseus slays the Minotaur.</a:t>
            </a:r>
          </a:p>
          <a:p>
            <a:pPr marL="342900" indent="-342900" algn="just">
              <a:lnSpc>
                <a:spcPct val="85000"/>
              </a:lnSpc>
              <a:spcAft>
                <a:spcPct val="50000"/>
              </a:spcAft>
              <a:buFontTx/>
              <a:buChar char="•"/>
            </a:pPr>
            <a:r>
              <a:rPr lang="en-US" sz="2400" b="0">
                <a:solidFill>
                  <a:srgbClr val="000000"/>
                </a:solidFill>
              </a:rPr>
              <a:t>There are passing references to this story in Homer, but the best known account comes from Ovid in </a:t>
            </a:r>
            <a:r>
              <a:rPr lang="en-US" sz="2400" b="0" i="1">
                <a:solidFill>
                  <a:srgbClr val="000000"/>
                </a:solidFill>
              </a:rPr>
              <a:t>Metamorphoses.</a:t>
            </a:r>
            <a:endParaRPr lang="en-US" sz="2400" b="0">
              <a:solidFill>
                <a:srgbClr val="000000"/>
              </a:solidFill>
            </a:endParaRPr>
          </a:p>
        </p:txBody>
      </p:sp>
      <p:pic>
        <p:nvPicPr>
          <p:cNvPr id="645132" name="Picture 12" descr="TheseusMinotaurMosaic"/>
          <p:cNvPicPr>
            <a:picLocks noChangeAspect="1" noChangeArrowheads="1"/>
          </p:cNvPicPr>
          <p:nvPr/>
        </p:nvPicPr>
        <p:blipFill>
          <a:blip r:embed="rId3"/>
          <a:srcRect/>
          <a:stretch>
            <a:fillRect/>
          </a:stretch>
        </p:blipFill>
        <p:spPr bwMode="auto">
          <a:xfrm>
            <a:off x="5268913" y="1838325"/>
            <a:ext cx="3570287" cy="2647950"/>
          </a:xfrm>
          <a:prstGeom prst="rect">
            <a:avLst/>
          </a:prstGeom>
          <a:noFill/>
          <a:ln w="9525">
            <a:solidFill>
              <a:schemeClr val="tx1"/>
            </a:solidFill>
            <a:miter lim="800000"/>
            <a:headEnd/>
            <a:tailEnd/>
          </a:ln>
        </p:spPr>
      </p:pic>
      <p:grpSp>
        <p:nvGrpSpPr>
          <p:cNvPr id="2" name="Group 19"/>
          <p:cNvGrpSpPr>
            <a:grpSpLocks/>
          </p:cNvGrpSpPr>
          <p:nvPr/>
        </p:nvGrpSpPr>
        <p:grpSpPr bwMode="auto">
          <a:xfrm>
            <a:off x="5257800" y="1752600"/>
            <a:ext cx="3581400" cy="4724400"/>
            <a:chOff x="3312" y="1104"/>
            <a:chExt cx="2256" cy="2976"/>
          </a:xfrm>
        </p:grpSpPr>
        <p:sp>
          <p:nvSpPr>
            <p:cNvPr id="645133" name="Rectangle 13"/>
            <p:cNvSpPr>
              <a:spLocks noChangeArrowheads="1"/>
            </p:cNvSpPr>
            <p:nvPr/>
          </p:nvSpPr>
          <p:spPr bwMode="auto">
            <a:xfrm>
              <a:off x="3312" y="1104"/>
              <a:ext cx="2256" cy="297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645135" name="Text Box 15"/>
            <p:cNvSpPr txBox="1">
              <a:spLocks noChangeArrowheads="1"/>
            </p:cNvSpPr>
            <p:nvPr/>
          </p:nvSpPr>
          <p:spPr bwMode="auto">
            <a:xfrm>
              <a:off x="3341" y="1456"/>
              <a:ext cx="2219" cy="2584"/>
            </a:xfrm>
            <a:prstGeom prst="rect">
              <a:avLst/>
            </a:prstGeom>
            <a:noFill/>
            <a:ln w="9525">
              <a:noFill/>
              <a:miter lim="800000"/>
              <a:headEnd/>
              <a:tailEnd/>
            </a:ln>
            <a:effectLst/>
          </p:spPr>
          <p:txBody>
            <a:bodyPr wrap="none">
              <a:prstTxWarp prst="textNoShape">
                <a:avLst/>
              </a:prstTxWarp>
              <a:spAutoFit/>
            </a:bodyPr>
            <a:lstStyle/>
            <a:p>
              <a:pPr>
                <a:lnSpc>
                  <a:spcPct val="95000"/>
                </a:lnSpc>
              </a:pPr>
              <a:r>
                <a:rPr lang="en-US" sz="1200" b="0">
                  <a:solidFill>
                    <a:srgbClr val="000000"/>
                  </a:solidFill>
                </a:rPr>
                <a:t>. . . When Minos, willing to conceal the shame</a:t>
              </a:r>
            </a:p>
            <a:p>
              <a:pPr>
                <a:lnSpc>
                  <a:spcPct val="95000"/>
                </a:lnSpc>
              </a:pPr>
              <a:r>
                <a:rPr lang="en-US" sz="1200" b="0">
                  <a:solidFill>
                    <a:srgbClr val="000000"/>
                  </a:solidFill>
                </a:rPr>
                <a:t>That sprung from the reports of tatling Fame,</a:t>
              </a:r>
            </a:p>
            <a:p>
              <a:pPr>
                <a:lnSpc>
                  <a:spcPct val="95000"/>
                </a:lnSpc>
              </a:pPr>
              <a:r>
                <a:rPr lang="en-US" sz="1200" b="0">
                  <a:solidFill>
                    <a:srgbClr val="000000"/>
                  </a:solidFill>
                </a:rPr>
                <a:t>Resolves a dark inclosure to provide,</a:t>
              </a:r>
            </a:p>
            <a:p>
              <a:pPr>
                <a:lnSpc>
                  <a:spcPct val="95000"/>
                </a:lnSpc>
              </a:pPr>
              <a:r>
                <a:rPr lang="en-US" sz="1200" b="0">
                  <a:solidFill>
                    <a:srgbClr val="000000"/>
                  </a:solidFill>
                </a:rPr>
                <a:t>And, far from sight, the two-form’d creature hide.</a:t>
              </a:r>
            </a:p>
            <a:p>
              <a:pPr>
                <a:lnSpc>
                  <a:spcPct val="95000"/>
                </a:lnSpc>
              </a:pPr>
              <a:endParaRPr lang="en-US" sz="700" b="0">
                <a:solidFill>
                  <a:srgbClr val="000000"/>
                </a:solidFill>
              </a:endParaRPr>
            </a:p>
            <a:p>
              <a:pPr>
                <a:lnSpc>
                  <a:spcPct val="95000"/>
                </a:lnSpc>
              </a:pPr>
              <a:r>
                <a:rPr lang="en-US" sz="1200" b="0">
                  <a:solidFill>
                    <a:srgbClr val="000000"/>
                  </a:solidFill>
                </a:rPr>
                <a:t>Great Daedalus of Athens was the man</a:t>
              </a:r>
            </a:p>
            <a:p>
              <a:pPr>
                <a:lnSpc>
                  <a:spcPct val="95000"/>
                </a:lnSpc>
              </a:pPr>
              <a:r>
                <a:rPr lang="en-US" sz="1200" b="0">
                  <a:solidFill>
                    <a:srgbClr val="000000"/>
                  </a:solidFill>
                </a:rPr>
                <a:t>That made the draught, and form’d the wondrous plan;</a:t>
              </a:r>
            </a:p>
            <a:p>
              <a:pPr>
                <a:lnSpc>
                  <a:spcPct val="95000"/>
                </a:lnSpc>
              </a:pPr>
              <a:r>
                <a:rPr lang="en-US" sz="1200" b="0">
                  <a:solidFill>
                    <a:srgbClr val="000000"/>
                  </a:solidFill>
                </a:rPr>
                <a:t>Where rooms within themselves encircled lye,</a:t>
              </a:r>
            </a:p>
            <a:p>
              <a:pPr>
                <a:lnSpc>
                  <a:spcPct val="95000"/>
                </a:lnSpc>
              </a:pPr>
              <a:r>
                <a:rPr lang="en-US" sz="1200" b="0">
                  <a:solidFill>
                    <a:srgbClr val="000000"/>
                  </a:solidFill>
                </a:rPr>
                <a:t>With various windings, to deceive the eye. . . .</a:t>
              </a:r>
            </a:p>
            <a:p>
              <a:pPr>
                <a:lnSpc>
                  <a:spcPct val="95000"/>
                </a:lnSpc>
              </a:pPr>
              <a:r>
                <a:rPr lang="en-US" sz="1200" b="0">
                  <a:solidFill>
                    <a:srgbClr val="000000"/>
                  </a:solidFill>
                </a:rPr>
                <a:t>Such was the work, so intricate the place,</a:t>
              </a:r>
            </a:p>
            <a:p>
              <a:pPr>
                <a:lnSpc>
                  <a:spcPct val="95000"/>
                </a:lnSpc>
              </a:pPr>
              <a:r>
                <a:rPr lang="en-US" sz="1200" b="0">
                  <a:solidFill>
                    <a:srgbClr val="000000"/>
                  </a:solidFill>
                </a:rPr>
                <a:t>That scarce the workman all its turns cou’d trace;</a:t>
              </a:r>
            </a:p>
            <a:p>
              <a:pPr>
                <a:lnSpc>
                  <a:spcPct val="95000"/>
                </a:lnSpc>
              </a:pPr>
              <a:r>
                <a:rPr lang="en-US" sz="1200" b="0">
                  <a:solidFill>
                    <a:srgbClr val="000000"/>
                  </a:solidFill>
                </a:rPr>
                <a:t>And Daedalus was puzzled how to find</a:t>
              </a:r>
            </a:p>
            <a:p>
              <a:pPr>
                <a:lnSpc>
                  <a:spcPct val="95000"/>
                </a:lnSpc>
              </a:pPr>
              <a:r>
                <a:rPr lang="en-US" sz="1200" b="0">
                  <a:solidFill>
                    <a:srgbClr val="000000"/>
                  </a:solidFill>
                </a:rPr>
                <a:t>The secret ways of what himself design’d.</a:t>
              </a:r>
            </a:p>
            <a:p>
              <a:pPr>
                <a:lnSpc>
                  <a:spcPct val="95000"/>
                </a:lnSpc>
              </a:pPr>
              <a:endParaRPr lang="en-US" sz="700" b="0">
                <a:solidFill>
                  <a:srgbClr val="000000"/>
                </a:solidFill>
              </a:endParaRPr>
            </a:p>
            <a:p>
              <a:pPr>
                <a:lnSpc>
                  <a:spcPct val="95000"/>
                </a:lnSpc>
              </a:pPr>
              <a:r>
                <a:rPr lang="en-US" sz="1200" b="0">
                  <a:solidFill>
                    <a:srgbClr val="000000"/>
                  </a:solidFill>
                </a:rPr>
                <a:t>These private walls the Minotaur include,</a:t>
              </a:r>
            </a:p>
            <a:p>
              <a:pPr>
                <a:lnSpc>
                  <a:spcPct val="95000"/>
                </a:lnSpc>
              </a:pPr>
              <a:r>
                <a:rPr lang="en-US" sz="1200" b="0">
                  <a:solidFill>
                    <a:srgbClr val="000000"/>
                  </a:solidFill>
                </a:rPr>
                <a:t>Who twice was glutted with Athenian blood:</a:t>
              </a:r>
            </a:p>
            <a:p>
              <a:pPr>
                <a:lnSpc>
                  <a:spcPct val="95000"/>
                </a:lnSpc>
              </a:pPr>
              <a:r>
                <a:rPr lang="en-US" sz="1200" b="0">
                  <a:solidFill>
                    <a:srgbClr val="000000"/>
                  </a:solidFill>
                </a:rPr>
                <a:t>But the third tribute more successful prov’d,</a:t>
              </a:r>
            </a:p>
            <a:p>
              <a:pPr>
                <a:lnSpc>
                  <a:spcPct val="95000"/>
                </a:lnSpc>
              </a:pPr>
              <a:r>
                <a:rPr lang="en-US" sz="1200" b="0">
                  <a:solidFill>
                    <a:srgbClr val="000000"/>
                  </a:solidFill>
                </a:rPr>
                <a:t>Slew the foul monster, and the plague remov’d.</a:t>
              </a:r>
            </a:p>
            <a:p>
              <a:pPr>
                <a:lnSpc>
                  <a:spcPct val="95000"/>
                </a:lnSpc>
              </a:pPr>
              <a:r>
                <a:rPr lang="en-US" sz="1200" b="0">
                  <a:solidFill>
                    <a:srgbClr val="000000"/>
                  </a:solidFill>
                </a:rPr>
                <a:t>When Theseus, aided by the virgin’s art,</a:t>
              </a:r>
            </a:p>
            <a:p>
              <a:pPr>
                <a:lnSpc>
                  <a:spcPct val="95000"/>
                </a:lnSpc>
              </a:pPr>
              <a:r>
                <a:rPr lang="en-US" sz="1200" b="0">
                  <a:solidFill>
                    <a:srgbClr val="000000"/>
                  </a:solidFill>
                </a:rPr>
                <a:t>Had trac’d the guiding thread thro’ ev’ry part,</a:t>
              </a:r>
            </a:p>
            <a:p>
              <a:pPr>
                <a:lnSpc>
                  <a:spcPct val="95000"/>
                </a:lnSpc>
              </a:pPr>
              <a:r>
                <a:rPr lang="en-US" sz="1200" b="0">
                  <a:solidFill>
                    <a:srgbClr val="000000"/>
                  </a:solidFill>
                </a:rPr>
                <a:t>He took the gentle maid, that set him free,</a:t>
              </a:r>
            </a:p>
            <a:p>
              <a:pPr>
                <a:lnSpc>
                  <a:spcPct val="95000"/>
                </a:lnSpc>
              </a:pPr>
              <a:r>
                <a:rPr lang="en-US" sz="1200" b="0">
                  <a:solidFill>
                    <a:srgbClr val="000000"/>
                  </a:solidFill>
                </a:rPr>
                <a:t>And, bound for Dias, cut the briny sea.</a:t>
              </a:r>
            </a:p>
            <a:p>
              <a:pPr>
                <a:lnSpc>
                  <a:spcPct val="95000"/>
                </a:lnSpc>
              </a:pPr>
              <a:r>
                <a:rPr lang="en-US" sz="1200" b="0">
                  <a:solidFill>
                    <a:srgbClr val="000000"/>
                  </a:solidFill>
                </a:rPr>
                <a:t>There, quickly cloy’d, ungrateful, and unkind,</a:t>
              </a:r>
            </a:p>
            <a:p>
              <a:pPr>
                <a:lnSpc>
                  <a:spcPct val="95000"/>
                </a:lnSpc>
              </a:pPr>
              <a:r>
                <a:rPr lang="en-US" sz="1200" b="0">
                  <a:solidFill>
                    <a:srgbClr val="000000"/>
                  </a:solidFill>
                </a:rPr>
                <a:t>Left his fair consort in the isle behind . . .</a:t>
              </a:r>
              <a:endParaRPr lang="en-US" sz="1200">
                <a:solidFill>
                  <a:srgbClr val="000000"/>
                </a:solidFill>
              </a:endParaRPr>
            </a:p>
          </p:txBody>
        </p:sp>
        <p:sp>
          <p:nvSpPr>
            <p:cNvPr id="645136" name="Text Box 16"/>
            <p:cNvSpPr txBox="1">
              <a:spLocks noChangeArrowheads="1"/>
            </p:cNvSpPr>
            <p:nvPr/>
          </p:nvSpPr>
          <p:spPr bwMode="auto">
            <a:xfrm>
              <a:off x="3312" y="1115"/>
              <a:ext cx="2064" cy="192"/>
            </a:xfrm>
            <a:prstGeom prst="rect">
              <a:avLst/>
            </a:prstGeom>
            <a:noFill/>
            <a:ln w="9525">
              <a:noFill/>
              <a:miter lim="800000"/>
              <a:headEnd/>
              <a:tailEnd/>
            </a:ln>
            <a:effectLst/>
          </p:spPr>
          <p:txBody>
            <a:bodyPr>
              <a:prstTxWarp prst="textNoShape">
                <a:avLst/>
              </a:prstTxWarp>
              <a:spAutoFit/>
            </a:bodyPr>
            <a:lstStyle/>
            <a:p>
              <a:pPr algn="ctr"/>
              <a:r>
                <a:rPr lang="en-US" b="0" i="1">
                  <a:solidFill>
                    <a:srgbClr val="000000"/>
                  </a:solidFill>
                </a:rPr>
                <a:t>Metamorphoses</a:t>
              </a:r>
            </a:p>
          </p:txBody>
        </p:sp>
        <p:sp>
          <p:nvSpPr>
            <p:cNvPr id="645137" name="Text Box 17"/>
            <p:cNvSpPr txBox="1">
              <a:spLocks noChangeArrowheads="1"/>
            </p:cNvSpPr>
            <p:nvPr/>
          </p:nvSpPr>
          <p:spPr bwMode="auto">
            <a:xfrm>
              <a:off x="4416" y="1248"/>
              <a:ext cx="1008" cy="192"/>
            </a:xfrm>
            <a:prstGeom prst="rect">
              <a:avLst/>
            </a:prstGeom>
            <a:noFill/>
            <a:ln w="9525">
              <a:noFill/>
              <a:miter lim="800000"/>
              <a:headEnd/>
              <a:tailEnd/>
            </a:ln>
            <a:effectLst/>
          </p:spPr>
          <p:txBody>
            <a:bodyPr>
              <a:prstTxWarp prst="textNoShape">
                <a:avLst/>
              </a:prstTxWarp>
              <a:spAutoFit/>
            </a:bodyPr>
            <a:lstStyle/>
            <a:p>
              <a:r>
                <a:rPr lang="en-US" b="0">
                  <a:solidFill>
                    <a:srgbClr val="000000"/>
                  </a:solidFill>
                </a:rPr>
                <a:t>—Ovid, 1 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31">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4513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45131">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31" grpId="0" build="p"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Deep Blue Beats Gary Kasparov</a:t>
            </a:r>
            <a:endParaRPr lang="en-US" sz="3600" dirty="0">
              <a:solidFill>
                <a:srgbClr val="FF0000"/>
              </a:solidFill>
            </a:endParaRPr>
          </a:p>
        </p:txBody>
      </p:sp>
      <p:sp>
        <p:nvSpPr>
          <p:cNvPr id="781318" name="Text Box 6"/>
          <p:cNvSpPr txBox="1">
            <a:spLocks noChangeArrowheads="1"/>
          </p:cNvSpPr>
          <p:nvPr/>
        </p:nvSpPr>
        <p:spPr bwMode="auto">
          <a:xfrm>
            <a:off x="838200" y="2849035"/>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 b6</a:t>
            </a:r>
          </a:p>
        </p:txBody>
      </p:sp>
      <p:sp>
        <p:nvSpPr>
          <p:cNvPr id="781319" name="Text Box 7"/>
          <p:cNvSpPr txBox="1">
            <a:spLocks noChangeArrowheads="1"/>
          </p:cNvSpPr>
          <p:nvPr/>
        </p:nvSpPr>
        <p:spPr bwMode="auto">
          <a:xfrm>
            <a:off x="6794500" y="2850623"/>
            <a:ext cx="1447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 Bb8 ??</a:t>
            </a:r>
          </a:p>
        </p:txBody>
      </p:sp>
      <p:grpSp>
        <p:nvGrpSpPr>
          <p:cNvPr id="2" name="Group 8"/>
          <p:cNvGrpSpPr>
            <a:grpSpLocks/>
          </p:cNvGrpSpPr>
          <p:nvPr/>
        </p:nvGrpSpPr>
        <p:grpSpPr bwMode="auto">
          <a:xfrm>
            <a:off x="838200" y="2201335"/>
            <a:ext cx="7467600" cy="660400"/>
            <a:chOff x="528" y="1440"/>
            <a:chExt cx="4704" cy="416"/>
          </a:xfrm>
        </p:grpSpPr>
        <p:sp>
          <p:nvSpPr>
            <p:cNvPr id="781321" name="Text Box 9"/>
            <p:cNvSpPr txBox="1">
              <a:spLocks noChangeArrowheads="1"/>
            </p:cNvSpPr>
            <p:nvPr/>
          </p:nvSpPr>
          <p:spPr bwMode="auto">
            <a:xfrm>
              <a:off x="528" y="1625"/>
              <a:ext cx="96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latin typeface="Helvetica Neue" charset="0"/>
                </a:rPr>
                <a:t>Kasparov</a:t>
              </a:r>
            </a:p>
          </p:txBody>
        </p:sp>
        <p:sp>
          <p:nvSpPr>
            <p:cNvPr id="781322" name="Line 10"/>
            <p:cNvSpPr>
              <a:spLocks noChangeShapeType="1"/>
            </p:cNvSpPr>
            <p:nvPr/>
          </p:nvSpPr>
          <p:spPr bwMode="auto">
            <a:xfrm>
              <a:off x="528" y="1840"/>
              <a:ext cx="91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1323" name="Text Box 11"/>
            <p:cNvSpPr txBox="1">
              <a:spLocks noChangeArrowheads="1"/>
            </p:cNvSpPr>
            <p:nvPr/>
          </p:nvSpPr>
          <p:spPr bwMode="auto">
            <a:xfrm>
              <a:off x="4272" y="1624"/>
              <a:ext cx="96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latin typeface="Helvetica Neue" charset="0"/>
                </a:rPr>
                <a:t>Deep Blue</a:t>
              </a:r>
            </a:p>
          </p:txBody>
        </p:sp>
        <p:sp>
          <p:nvSpPr>
            <p:cNvPr id="781324" name="Line 12"/>
            <p:cNvSpPr>
              <a:spLocks noChangeShapeType="1"/>
            </p:cNvSpPr>
            <p:nvPr/>
          </p:nvSpPr>
          <p:spPr bwMode="auto">
            <a:xfrm>
              <a:off x="4272" y="1839"/>
              <a:ext cx="91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1325" name="Rectangle 13"/>
            <p:cNvSpPr>
              <a:spLocks noChangeArrowheads="1"/>
            </p:cNvSpPr>
            <p:nvPr/>
          </p:nvSpPr>
          <p:spPr bwMode="auto">
            <a:xfrm>
              <a:off x="1778" y="1440"/>
              <a:ext cx="2208" cy="231"/>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Neue" charset="0"/>
                </a:rPr>
                <a:t>Game 6</a:t>
              </a:r>
            </a:p>
          </p:txBody>
        </p:sp>
      </p:grpSp>
      <p:sp>
        <p:nvSpPr>
          <p:cNvPr id="781326" name="Rectangle 14"/>
          <p:cNvSpPr>
            <a:spLocks noChangeArrowheads="1"/>
          </p:cNvSpPr>
          <p:nvPr/>
        </p:nvSpPr>
        <p:spPr bwMode="auto">
          <a:xfrm>
            <a:off x="571500" y="1066800"/>
            <a:ext cx="8013700" cy="1043362"/>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latin typeface="Times New Roman"/>
              </a:rPr>
              <a:t>In 1997, IBM’s Deep Blue program beat Gary Kasparov, who was then the world’s human champion.  In 1996, Kasparov had won in play that is in some ways more instructive.</a:t>
            </a:r>
          </a:p>
        </p:txBody>
      </p:sp>
      <p:pic>
        <p:nvPicPr>
          <p:cNvPr id="133" name="Picture 132" descr="board.png"/>
          <p:cNvPicPr>
            <a:picLocks noChangeAspect="1"/>
          </p:cNvPicPr>
          <p:nvPr/>
        </p:nvPicPr>
        <p:blipFill>
          <a:blip r:embed="rId3"/>
          <a:stretch>
            <a:fillRect/>
          </a:stretch>
        </p:blipFill>
        <p:spPr>
          <a:xfrm>
            <a:off x="2742526" y="2810935"/>
            <a:ext cx="3665038" cy="3665038"/>
          </a:xfrm>
          <a:prstGeom prst="rect">
            <a:avLst/>
          </a:prstGeom>
        </p:spPr>
      </p:pic>
      <p:sp>
        <p:nvSpPr>
          <p:cNvPr id="134" name="Rectangle 133"/>
          <p:cNvSpPr/>
          <p:nvPr/>
        </p:nvSpPr>
        <p:spPr bwMode="auto">
          <a:xfrm>
            <a:off x="2751721" y="2816983"/>
            <a:ext cx="3648456" cy="365276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87" name="Picture 86" descr="BR-W.png"/>
          <p:cNvPicPr>
            <a:picLocks noChangeAspect="1"/>
          </p:cNvPicPr>
          <p:nvPr/>
        </p:nvPicPr>
        <p:blipFill>
          <a:blip r:embed="rId4"/>
          <a:stretch>
            <a:fillRect/>
          </a:stretch>
        </p:blipFill>
        <p:spPr>
          <a:xfrm>
            <a:off x="2800075" y="2835125"/>
            <a:ext cx="381000" cy="381000"/>
          </a:xfrm>
          <a:prstGeom prst="rect">
            <a:avLst/>
          </a:prstGeom>
        </p:spPr>
      </p:pic>
      <p:pic>
        <p:nvPicPr>
          <p:cNvPr id="96" name="Picture 95" descr="BR-W.png"/>
          <p:cNvPicPr>
            <a:picLocks noChangeAspect="1"/>
          </p:cNvPicPr>
          <p:nvPr/>
        </p:nvPicPr>
        <p:blipFill>
          <a:blip r:embed="rId4"/>
          <a:stretch>
            <a:fillRect/>
          </a:stretch>
        </p:blipFill>
        <p:spPr>
          <a:xfrm>
            <a:off x="4616750" y="2850850"/>
            <a:ext cx="381000" cy="381000"/>
          </a:xfrm>
          <a:prstGeom prst="rect">
            <a:avLst/>
          </a:prstGeom>
        </p:spPr>
      </p:pic>
      <p:pic>
        <p:nvPicPr>
          <p:cNvPr id="105" name="Picture 104" descr="BP-W.png"/>
          <p:cNvPicPr>
            <a:picLocks noChangeAspect="1"/>
          </p:cNvPicPr>
          <p:nvPr/>
        </p:nvPicPr>
        <p:blipFill>
          <a:blip r:embed="rId5"/>
          <a:stretch>
            <a:fillRect/>
          </a:stretch>
        </p:blipFill>
        <p:spPr>
          <a:xfrm>
            <a:off x="3247590" y="3308050"/>
            <a:ext cx="381000" cy="381000"/>
          </a:xfrm>
          <a:prstGeom prst="rect">
            <a:avLst/>
          </a:prstGeom>
        </p:spPr>
      </p:pic>
      <p:pic>
        <p:nvPicPr>
          <p:cNvPr id="114" name="Picture 113" descr="BB-B.png"/>
          <p:cNvPicPr>
            <a:picLocks noChangeAspect="1"/>
          </p:cNvPicPr>
          <p:nvPr/>
        </p:nvPicPr>
        <p:blipFill>
          <a:blip r:embed="rId6"/>
          <a:stretch>
            <a:fillRect/>
          </a:stretch>
        </p:blipFill>
        <p:spPr>
          <a:xfrm>
            <a:off x="3696310" y="3295955"/>
            <a:ext cx="381000" cy="381000"/>
          </a:xfrm>
          <a:prstGeom prst="rect">
            <a:avLst/>
          </a:prstGeom>
        </p:spPr>
      </p:pic>
      <p:pic>
        <p:nvPicPr>
          <p:cNvPr id="135" name="Picture 134" descr="BP-W.png"/>
          <p:cNvPicPr>
            <a:picLocks noChangeAspect="1"/>
          </p:cNvPicPr>
          <p:nvPr/>
        </p:nvPicPr>
        <p:blipFill>
          <a:blip r:embed="rId5"/>
          <a:stretch>
            <a:fillRect/>
          </a:stretch>
        </p:blipFill>
        <p:spPr>
          <a:xfrm>
            <a:off x="2794005" y="3762825"/>
            <a:ext cx="381000" cy="381000"/>
          </a:xfrm>
          <a:prstGeom prst="rect">
            <a:avLst/>
          </a:prstGeom>
        </p:spPr>
      </p:pic>
      <p:pic>
        <p:nvPicPr>
          <p:cNvPr id="136" name="Picture 135" descr="BP-W.png"/>
          <p:cNvPicPr>
            <a:picLocks noChangeAspect="1"/>
          </p:cNvPicPr>
          <p:nvPr/>
        </p:nvPicPr>
        <p:blipFill>
          <a:blip r:embed="rId5"/>
          <a:stretch>
            <a:fillRect/>
          </a:stretch>
        </p:blipFill>
        <p:spPr>
          <a:xfrm>
            <a:off x="5982310" y="4223640"/>
            <a:ext cx="381000" cy="381000"/>
          </a:xfrm>
          <a:prstGeom prst="rect">
            <a:avLst/>
          </a:prstGeom>
        </p:spPr>
      </p:pic>
      <p:pic>
        <p:nvPicPr>
          <p:cNvPr id="137" name="Picture 136" descr="BP-W.png"/>
          <p:cNvPicPr>
            <a:picLocks noChangeAspect="1"/>
          </p:cNvPicPr>
          <p:nvPr/>
        </p:nvPicPr>
        <p:blipFill>
          <a:blip r:embed="rId5"/>
          <a:stretch>
            <a:fillRect/>
          </a:stretch>
        </p:blipFill>
        <p:spPr>
          <a:xfrm>
            <a:off x="5525110" y="3761620"/>
            <a:ext cx="381000" cy="381000"/>
          </a:xfrm>
          <a:prstGeom prst="rect">
            <a:avLst/>
          </a:prstGeom>
        </p:spPr>
      </p:pic>
      <p:pic>
        <p:nvPicPr>
          <p:cNvPr id="138" name="Picture 137" descr="BP-W.png"/>
          <p:cNvPicPr>
            <a:picLocks noChangeAspect="1"/>
          </p:cNvPicPr>
          <p:nvPr/>
        </p:nvPicPr>
        <p:blipFill>
          <a:blip r:embed="rId5"/>
          <a:stretch>
            <a:fillRect/>
          </a:stretch>
        </p:blipFill>
        <p:spPr>
          <a:xfrm>
            <a:off x="5067910" y="3311695"/>
            <a:ext cx="381000" cy="381000"/>
          </a:xfrm>
          <a:prstGeom prst="rect">
            <a:avLst/>
          </a:prstGeom>
        </p:spPr>
      </p:pic>
      <p:pic>
        <p:nvPicPr>
          <p:cNvPr id="139" name="Picture 138" descr="BP-W.png"/>
          <p:cNvPicPr>
            <a:picLocks noChangeAspect="1"/>
          </p:cNvPicPr>
          <p:nvPr/>
        </p:nvPicPr>
        <p:blipFill>
          <a:blip r:embed="rId5"/>
          <a:stretch>
            <a:fillRect/>
          </a:stretch>
        </p:blipFill>
        <p:spPr>
          <a:xfrm>
            <a:off x="4153510" y="4230900"/>
            <a:ext cx="381000" cy="381000"/>
          </a:xfrm>
          <a:prstGeom prst="rect">
            <a:avLst/>
          </a:prstGeom>
        </p:spPr>
      </p:pic>
      <p:pic>
        <p:nvPicPr>
          <p:cNvPr id="140" name="Picture 139" descr="BP-W.png"/>
          <p:cNvPicPr>
            <a:picLocks noChangeAspect="1"/>
          </p:cNvPicPr>
          <p:nvPr/>
        </p:nvPicPr>
        <p:blipFill>
          <a:blip r:embed="rId5"/>
          <a:stretch>
            <a:fillRect/>
          </a:stretch>
        </p:blipFill>
        <p:spPr>
          <a:xfrm>
            <a:off x="4610710" y="3770085"/>
            <a:ext cx="381000" cy="381000"/>
          </a:xfrm>
          <a:prstGeom prst="rect">
            <a:avLst/>
          </a:prstGeom>
        </p:spPr>
      </p:pic>
      <p:pic>
        <p:nvPicPr>
          <p:cNvPr id="142" name="Picture 141" descr="BQ-W.png"/>
          <p:cNvPicPr>
            <a:picLocks noChangeAspect="1"/>
          </p:cNvPicPr>
          <p:nvPr/>
        </p:nvPicPr>
        <p:blipFill>
          <a:blip r:embed="rId7"/>
          <a:stretch>
            <a:fillRect/>
          </a:stretch>
        </p:blipFill>
        <p:spPr>
          <a:xfrm>
            <a:off x="4154715" y="3304420"/>
            <a:ext cx="381000" cy="381000"/>
          </a:xfrm>
          <a:prstGeom prst="rect">
            <a:avLst/>
          </a:prstGeom>
        </p:spPr>
      </p:pic>
      <p:pic>
        <p:nvPicPr>
          <p:cNvPr id="143" name="Picture 142" descr="BK-B.png"/>
          <p:cNvPicPr>
            <a:picLocks noChangeAspect="1"/>
          </p:cNvPicPr>
          <p:nvPr/>
        </p:nvPicPr>
        <p:blipFill>
          <a:blip r:embed="rId8"/>
          <a:stretch>
            <a:fillRect/>
          </a:stretch>
        </p:blipFill>
        <p:spPr>
          <a:xfrm>
            <a:off x="5525110" y="3300775"/>
            <a:ext cx="381000" cy="381000"/>
          </a:xfrm>
          <a:prstGeom prst="rect">
            <a:avLst/>
          </a:prstGeom>
        </p:spPr>
      </p:pic>
      <p:pic>
        <p:nvPicPr>
          <p:cNvPr id="144" name="Picture 143" descr="BN-W.png"/>
          <p:cNvPicPr>
            <a:picLocks noChangeAspect="1"/>
          </p:cNvPicPr>
          <p:nvPr/>
        </p:nvPicPr>
        <p:blipFill>
          <a:blip r:embed="rId9"/>
          <a:stretch>
            <a:fillRect/>
          </a:stretch>
        </p:blipFill>
        <p:spPr>
          <a:xfrm>
            <a:off x="5073935" y="4218820"/>
            <a:ext cx="381000" cy="381000"/>
          </a:xfrm>
          <a:prstGeom prst="rect">
            <a:avLst/>
          </a:prstGeom>
        </p:spPr>
      </p:pic>
      <p:pic>
        <p:nvPicPr>
          <p:cNvPr id="145" name="Picture 144" descr="BN-B.png"/>
          <p:cNvPicPr>
            <a:picLocks noChangeAspect="1"/>
          </p:cNvPicPr>
          <p:nvPr/>
        </p:nvPicPr>
        <p:blipFill>
          <a:blip r:embed="rId10"/>
          <a:stretch>
            <a:fillRect/>
          </a:stretch>
        </p:blipFill>
        <p:spPr>
          <a:xfrm>
            <a:off x="4608285" y="3301995"/>
            <a:ext cx="381000" cy="381000"/>
          </a:xfrm>
          <a:prstGeom prst="rect">
            <a:avLst/>
          </a:prstGeom>
        </p:spPr>
      </p:pic>
      <p:pic>
        <p:nvPicPr>
          <p:cNvPr id="146" name="Picture 145" descr="BB-B.png"/>
          <p:cNvPicPr>
            <a:picLocks noChangeAspect="1"/>
          </p:cNvPicPr>
          <p:nvPr/>
        </p:nvPicPr>
        <p:blipFill>
          <a:blip r:embed="rId6"/>
          <a:stretch>
            <a:fillRect/>
          </a:stretch>
        </p:blipFill>
        <p:spPr>
          <a:xfrm>
            <a:off x="3256055" y="2847220"/>
            <a:ext cx="381000" cy="381000"/>
          </a:xfrm>
          <a:prstGeom prst="rect">
            <a:avLst/>
          </a:prstGeom>
        </p:spPr>
      </p:pic>
      <p:pic>
        <p:nvPicPr>
          <p:cNvPr id="147" name="Picture 146" descr="WP-W.png"/>
          <p:cNvPicPr>
            <a:picLocks noChangeAspect="1"/>
          </p:cNvPicPr>
          <p:nvPr/>
        </p:nvPicPr>
        <p:blipFill>
          <a:blip r:embed="rId11"/>
          <a:stretch>
            <a:fillRect/>
          </a:stretch>
        </p:blipFill>
        <p:spPr>
          <a:xfrm>
            <a:off x="3247590" y="4218820"/>
            <a:ext cx="381000" cy="381000"/>
          </a:xfrm>
          <a:prstGeom prst="rect">
            <a:avLst/>
          </a:prstGeom>
        </p:spPr>
      </p:pic>
      <p:pic>
        <p:nvPicPr>
          <p:cNvPr id="148" name="Picture 147" descr="WP-B.png"/>
          <p:cNvPicPr>
            <a:picLocks noChangeAspect="1"/>
          </p:cNvPicPr>
          <p:nvPr/>
        </p:nvPicPr>
        <p:blipFill>
          <a:blip r:embed="rId12"/>
          <a:stretch>
            <a:fillRect/>
          </a:stretch>
        </p:blipFill>
        <p:spPr>
          <a:xfrm>
            <a:off x="2795210" y="4218820"/>
            <a:ext cx="381000" cy="381000"/>
          </a:xfrm>
          <a:prstGeom prst="rect">
            <a:avLst/>
          </a:prstGeom>
        </p:spPr>
      </p:pic>
      <p:pic>
        <p:nvPicPr>
          <p:cNvPr id="149" name="Picture 148" descr="WP-B.png"/>
          <p:cNvPicPr>
            <a:picLocks noChangeAspect="1"/>
          </p:cNvPicPr>
          <p:nvPr/>
        </p:nvPicPr>
        <p:blipFill>
          <a:blip r:embed="rId12"/>
          <a:stretch>
            <a:fillRect/>
          </a:stretch>
        </p:blipFill>
        <p:spPr>
          <a:xfrm>
            <a:off x="3249985" y="3761620"/>
            <a:ext cx="381000" cy="381000"/>
          </a:xfrm>
          <a:prstGeom prst="rect">
            <a:avLst/>
          </a:prstGeom>
        </p:spPr>
      </p:pic>
      <p:pic>
        <p:nvPicPr>
          <p:cNvPr id="150" name="Picture 149" descr="WP-B.png"/>
          <p:cNvPicPr>
            <a:picLocks noChangeAspect="1"/>
          </p:cNvPicPr>
          <p:nvPr/>
        </p:nvPicPr>
        <p:blipFill>
          <a:blip r:embed="rId12"/>
          <a:stretch>
            <a:fillRect/>
          </a:stretch>
        </p:blipFill>
        <p:spPr>
          <a:xfrm>
            <a:off x="3704760" y="4218820"/>
            <a:ext cx="381000" cy="381000"/>
          </a:xfrm>
          <a:prstGeom prst="rect">
            <a:avLst/>
          </a:prstGeom>
        </p:spPr>
      </p:pic>
      <p:pic>
        <p:nvPicPr>
          <p:cNvPr id="151" name="Picture 150" descr="WP-B.png"/>
          <p:cNvPicPr>
            <a:picLocks noChangeAspect="1"/>
          </p:cNvPicPr>
          <p:nvPr/>
        </p:nvPicPr>
        <p:blipFill>
          <a:blip r:embed="rId12"/>
          <a:stretch>
            <a:fillRect/>
          </a:stretch>
        </p:blipFill>
        <p:spPr>
          <a:xfrm>
            <a:off x="4159535" y="4676020"/>
            <a:ext cx="381000" cy="381000"/>
          </a:xfrm>
          <a:prstGeom prst="rect">
            <a:avLst/>
          </a:prstGeom>
        </p:spPr>
      </p:pic>
      <p:pic>
        <p:nvPicPr>
          <p:cNvPr id="153" name="Picture 152" descr="WP-B.png"/>
          <p:cNvPicPr>
            <a:picLocks noChangeAspect="1"/>
          </p:cNvPicPr>
          <p:nvPr/>
        </p:nvPicPr>
        <p:blipFill>
          <a:blip r:embed="rId12"/>
          <a:stretch>
            <a:fillRect/>
          </a:stretch>
        </p:blipFill>
        <p:spPr>
          <a:xfrm>
            <a:off x="5069085" y="5590420"/>
            <a:ext cx="381000" cy="381000"/>
          </a:xfrm>
          <a:prstGeom prst="rect">
            <a:avLst/>
          </a:prstGeom>
        </p:spPr>
      </p:pic>
      <p:pic>
        <p:nvPicPr>
          <p:cNvPr id="154" name="Picture 153" descr="WP-B.png"/>
          <p:cNvPicPr>
            <a:picLocks noChangeAspect="1"/>
          </p:cNvPicPr>
          <p:nvPr/>
        </p:nvPicPr>
        <p:blipFill>
          <a:blip r:embed="rId12"/>
          <a:stretch>
            <a:fillRect/>
          </a:stretch>
        </p:blipFill>
        <p:spPr>
          <a:xfrm>
            <a:off x="5523860" y="5136850"/>
            <a:ext cx="381000" cy="381000"/>
          </a:xfrm>
          <a:prstGeom prst="rect">
            <a:avLst/>
          </a:prstGeom>
        </p:spPr>
      </p:pic>
      <p:pic>
        <p:nvPicPr>
          <p:cNvPr id="155" name="Picture 154" descr="WP-B.png"/>
          <p:cNvPicPr>
            <a:picLocks noChangeAspect="1"/>
          </p:cNvPicPr>
          <p:nvPr/>
        </p:nvPicPr>
        <p:blipFill>
          <a:blip r:embed="rId12"/>
          <a:stretch>
            <a:fillRect/>
          </a:stretch>
        </p:blipFill>
        <p:spPr>
          <a:xfrm>
            <a:off x="5978635" y="4683280"/>
            <a:ext cx="381000" cy="381000"/>
          </a:xfrm>
          <a:prstGeom prst="rect">
            <a:avLst/>
          </a:prstGeom>
        </p:spPr>
      </p:pic>
      <p:pic>
        <p:nvPicPr>
          <p:cNvPr id="157" name="Picture 156" descr="WK-B.png"/>
          <p:cNvPicPr>
            <a:picLocks noChangeAspect="1"/>
          </p:cNvPicPr>
          <p:nvPr/>
        </p:nvPicPr>
        <p:blipFill>
          <a:blip r:embed="rId13"/>
          <a:stretch>
            <a:fillRect/>
          </a:stretch>
        </p:blipFill>
        <p:spPr>
          <a:xfrm>
            <a:off x="5522685" y="6051250"/>
            <a:ext cx="381000" cy="381000"/>
          </a:xfrm>
          <a:prstGeom prst="rect">
            <a:avLst/>
          </a:prstGeom>
        </p:spPr>
      </p:pic>
      <p:pic>
        <p:nvPicPr>
          <p:cNvPr id="158" name="Picture 157" descr="WQ-W.png"/>
          <p:cNvPicPr>
            <a:picLocks noChangeAspect="1"/>
          </p:cNvPicPr>
          <p:nvPr/>
        </p:nvPicPr>
        <p:blipFill>
          <a:blip r:embed="rId14"/>
          <a:stretch>
            <a:fillRect/>
          </a:stretch>
        </p:blipFill>
        <p:spPr>
          <a:xfrm>
            <a:off x="4154715" y="5133220"/>
            <a:ext cx="381000" cy="381000"/>
          </a:xfrm>
          <a:prstGeom prst="rect">
            <a:avLst/>
          </a:prstGeom>
        </p:spPr>
      </p:pic>
      <p:pic>
        <p:nvPicPr>
          <p:cNvPr id="159" name="Picture 158" descr="WN-W.png"/>
          <p:cNvPicPr>
            <a:picLocks noChangeAspect="1"/>
          </p:cNvPicPr>
          <p:nvPr/>
        </p:nvPicPr>
        <p:blipFill>
          <a:blip r:embed="rId15"/>
          <a:stretch>
            <a:fillRect/>
          </a:stretch>
        </p:blipFill>
        <p:spPr>
          <a:xfrm>
            <a:off x="5069115" y="5133220"/>
            <a:ext cx="381000" cy="381000"/>
          </a:xfrm>
          <a:prstGeom prst="rect">
            <a:avLst/>
          </a:prstGeom>
        </p:spPr>
      </p:pic>
      <p:pic>
        <p:nvPicPr>
          <p:cNvPr id="160" name="Picture 159" descr="WR-B.png"/>
          <p:cNvPicPr>
            <a:picLocks noChangeAspect="1"/>
          </p:cNvPicPr>
          <p:nvPr/>
        </p:nvPicPr>
        <p:blipFill>
          <a:blip r:embed="rId16"/>
          <a:stretch>
            <a:fillRect/>
          </a:stretch>
        </p:blipFill>
        <p:spPr>
          <a:xfrm>
            <a:off x="3705980" y="6043990"/>
            <a:ext cx="381000" cy="381000"/>
          </a:xfrm>
          <a:prstGeom prst="rect">
            <a:avLst/>
          </a:prstGeom>
        </p:spPr>
      </p:pic>
      <p:pic>
        <p:nvPicPr>
          <p:cNvPr id="161" name="Picture 160" descr="WR-W.png"/>
          <p:cNvPicPr>
            <a:picLocks noChangeAspect="1"/>
          </p:cNvPicPr>
          <p:nvPr/>
        </p:nvPicPr>
        <p:blipFill>
          <a:blip r:embed="rId17"/>
          <a:stretch>
            <a:fillRect/>
          </a:stretch>
        </p:blipFill>
        <p:spPr>
          <a:xfrm>
            <a:off x="4608285" y="5594050"/>
            <a:ext cx="381000" cy="381000"/>
          </a:xfrm>
          <a:prstGeom prst="rect">
            <a:avLst/>
          </a:prstGeom>
        </p:spPr>
      </p:pic>
      <p:pic>
        <p:nvPicPr>
          <p:cNvPr id="162" name="Picture 161" descr="WB-B.png"/>
          <p:cNvPicPr>
            <a:picLocks noChangeAspect="1"/>
          </p:cNvPicPr>
          <p:nvPr/>
        </p:nvPicPr>
        <p:blipFill>
          <a:blip r:embed="rId18"/>
          <a:stretch>
            <a:fillRect/>
          </a:stretch>
        </p:blipFill>
        <p:spPr>
          <a:xfrm>
            <a:off x="4154715" y="5594050"/>
            <a:ext cx="381000" cy="381000"/>
          </a:xfrm>
          <a:prstGeom prst="rect">
            <a:avLst/>
          </a:prstGeom>
        </p:spPr>
      </p:pic>
      <p:pic>
        <p:nvPicPr>
          <p:cNvPr id="163" name="Picture 162" descr="WB-W.png"/>
          <p:cNvPicPr>
            <a:picLocks noChangeAspect="1"/>
          </p:cNvPicPr>
          <p:nvPr/>
        </p:nvPicPr>
        <p:blipFill>
          <a:blip r:embed="rId19"/>
          <a:stretch>
            <a:fillRect/>
          </a:stretch>
        </p:blipFill>
        <p:spPr>
          <a:xfrm>
            <a:off x="3248780" y="6043990"/>
            <a:ext cx="381000" cy="381000"/>
          </a:xfrm>
          <a:prstGeom prst="rect">
            <a:avLst/>
          </a:prstGeom>
        </p:spPr>
      </p:pic>
      <p:sp>
        <p:nvSpPr>
          <p:cNvPr id="164" name="TextBox 163"/>
          <p:cNvSpPr txBox="1"/>
          <p:nvPr/>
        </p:nvSpPr>
        <p:spPr>
          <a:xfrm>
            <a:off x="2486780" y="2906490"/>
            <a:ext cx="381000" cy="276999"/>
          </a:xfrm>
          <a:prstGeom prst="rect">
            <a:avLst/>
          </a:prstGeom>
          <a:noFill/>
        </p:spPr>
        <p:txBody>
          <a:bodyPr wrap="square" rtlCol="0">
            <a:spAutoFit/>
          </a:bodyPr>
          <a:lstStyle/>
          <a:p>
            <a:r>
              <a:rPr lang="en-US" sz="1200" b="0" dirty="0" smtClean="0">
                <a:solidFill>
                  <a:srgbClr val="000000"/>
                </a:solidFill>
              </a:rPr>
              <a:t>8</a:t>
            </a:r>
            <a:endParaRPr lang="en-US" sz="1200" b="0" dirty="0">
              <a:solidFill>
                <a:srgbClr val="000000"/>
              </a:solidFill>
            </a:endParaRPr>
          </a:p>
        </p:txBody>
      </p:sp>
      <p:sp>
        <p:nvSpPr>
          <p:cNvPr id="165" name="TextBox 164"/>
          <p:cNvSpPr txBox="1"/>
          <p:nvPr/>
        </p:nvSpPr>
        <p:spPr>
          <a:xfrm>
            <a:off x="2486780" y="3361265"/>
            <a:ext cx="381000" cy="276999"/>
          </a:xfrm>
          <a:prstGeom prst="rect">
            <a:avLst/>
          </a:prstGeom>
          <a:noFill/>
        </p:spPr>
        <p:txBody>
          <a:bodyPr wrap="square" rtlCol="0">
            <a:spAutoFit/>
          </a:bodyPr>
          <a:lstStyle/>
          <a:p>
            <a:r>
              <a:rPr lang="en-US" sz="1200" b="0" dirty="0" smtClean="0">
                <a:solidFill>
                  <a:srgbClr val="000000"/>
                </a:solidFill>
              </a:rPr>
              <a:t>7</a:t>
            </a:r>
            <a:endParaRPr lang="en-US" sz="1200" b="0" dirty="0">
              <a:solidFill>
                <a:srgbClr val="000000"/>
              </a:solidFill>
            </a:endParaRPr>
          </a:p>
        </p:txBody>
      </p:sp>
      <p:sp>
        <p:nvSpPr>
          <p:cNvPr id="166" name="TextBox 165"/>
          <p:cNvSpPr txBox="1"/>
          <p:nvPr/>
        </p:nvSpPr>
        <p:spPr>
          <a:xfrm>
            <a:off x="2486780" y="3816040"/>
            <a:ext cx="381000" cy="276999"/>
          </a:xfrm>
          <a:prstGeom prst="rect">
            <a:avLst/>
          </a:prstGeom>
          <a:noFill/>
        </p:spPr>
        <p:txBody>
          <a:bodyPr wrap="square" rtlCol="0">
            <a:spAutoFit/>
          </a:bodyPr>
          <a:lstStyle/>
          <a:p>
            <a:r>
              <a:rPr lang="en-US" sz="1200" b="0" dirty="0" smtClean="0">
                <a:solidFill>
                  <a:srgbClr val="000000"/>
                </a:solidFill>
              </a:rPr>
              <a:t>6</a:t>
            </a:r>
            <a:endParaRPr lang="en-US" sz="1200" b="0" dirty="0">
              <a:solidFill>
                <a:srgbClr val="000000"/>
              </a:solidFill>
            </a:endParaRPr>
          </a:p>
        </p:txBody>
      </p:sp>
      <p:sp>
        <p:nvSpPr>
          <p:cNvPr id="167" name="TextBox 166"/>
          <p:cNvSpPr txBox="1"/>
          <p:nvPr/>
        </p:nvSpPr>
        <p:spPr>
          <a:xfrm>
            <a:off x="2486780" y="4270815"/>
            <a:ext cx="381000" cy="276999"/>
          </a:xfrm>
          <a:prstGeom prst="rect">
            <a:avLst/>
          </a:prstGeom>
          <a:noFill/>
        </p:spPr>
        <p:txBody>
          <a:bodyPr wrap="square" rtlCol="0">
            <a:spAutoFit/>
          </a:bodyPr>
          <a:lstStyle/>
          <a:p>
            <a:r>
              <a:rPr lang="en-US" sz="1200" b="0" dirty="0" smtClean="0">
                <a:solidFill>
                  <a:srgbClr val="000000"/>
                </a:solidFill>
              </a:rPr>
              <a:t>5</a:t>
            </a:r>
            <a:endParaRPr lang="en-US" sz="1200" b="0" dirty="0">
              <a:solidFill>
                <a:srgbClr val="000000"/>
              </a:solidFill>
            </a:endParaRPr>
          </a:p>
        </p:txBody>
      </p:sp>
      <p:sp>
        <p:nvSpPr>
          <p:cNvPr id="168" name="TextBox 167"/>
          <p:cNvSpPr txBox="1"/>
          <p:nvPr/>
        </p:nvSpPr>
        <p:spPr>
          <a:xfrm>
            <a:off x="2486780" y="4725590"/>
            <a:ext cx="381000" cy="276999"/>
          </a:xfrm>
          <a:prstGeom prst="rect">
            <a:avLst/>
          </a:prstGeom>
          <a:noFill/>
        </p:spPr>
        <p:txBody>
          <a:bodyPr wrap="square" rtlCol="0">
            <a:spAutoFit/>
          </a:bodyPr>
          <a:lstStyle/>
          <a:p>
            <a:r>
              <a:rPr lang="en-US" sz="1200" b="0" dirty="0" smtClean="0">
                <a:solidFill>
                  <a:srgbClr val="000000"/>
                </a:solidFill>
              </a:rPr>
              <a:t>4</a:t>
            </a:r>
            <a:endParaRPr lang="en-US" sz="1200" b="0" dirty="0">
              <a:solidFill>
                <a:srgbClr val="000000"/>
              </a:solidFill>
            </a:endParaRPr>
          </a:p>
        </p:txBody>
      </p:sp>
      <p:sp>
        <p:nvSpPr>
          <p:cNvPr id="169" name="TextBox 168"/>
          <p:cNvSpPr txBox="1"/>
          <p:nvPr/>
        </p:nvSpPr>
        <p:spPr>
          <a:xfrm>
            <a:off x="2486780" y="5180365"/>
            <a:ext cx="381000" cy="276999"/>
          </a:xfrm>
          <a:prstGeom prst="rect">
            <a:avLst/>
          </a:prstGeom>
          <a:noFill/>
        </p:spPr>
        <p:txBody>
          <a:bodyPr wrap="square" rtlCol="0">
            <a:spAutoFit/>
          </a:bodyPr>
          <a:lstStyle/>
          <a:p>
            <a:r>
              <a:rPr lang="en-US" sz="1200" b="0" dirty="0" smtClean="0">
                <a:solidFill>
                  <a:srgbClr val="000000"/>
                </a:solidFill>
              </a:rPr>
              <a:t>3</a:t>
            </a:r>
            <a:endParaRPr lang="en-US" sz="1200" b="0" dirty="0">
              <a:solidFill>
                <a:srgbClr val="000000"/>
              </a:solidFill>
            </a:endParaRPr>
          </a:p>
        </p:txBody>
      </p:sp>
      <p:sp>
        <p:nvSpPr>
          <p:cNvPr id="170" name="TextBox 169"/>
          <p:cNvSpPr txBox="1"/>
          <p:nvPr/>
        </p:nvSpPr>
        <p:spPr>
          <a:xfrm>
            <a:off x="2486780" y="5635140"/>
            <a:ext cx="381000" cy="276999"/>
          </a:xfrm>
          <a:prstGeom prst="rect">
            <a:avLst/>
          </a:prstGeom>
          <a:noFill/>
        </p:spPr>
        <p:txBody>
          <a:bodyPr wrap="square" rtlCol="0">
            <a:spAutoFit/>
          </a:bodyPr>
          <a:lstStyle/>
          <a:p>
            <a:r>
              <a:rPr lang="en-US" sz="1200" b="0" dirty="0" smtClean="0">
                <a:solidFill>
                  <a:srgbClr val="000000"/>
                </a:solidFill>
              </a:rPr>
              <a:t>2</a:t>
            </a:r>
            <a:endParaRPr lang="en-US" sz="1200" b="0" dirty="0">
              <a:solidFill>
                <a:srgbClr val="000000"/>
              </a:solidFill>
            </a:endParaRPr>
          </a:p>
        </p:txBody>
      </p:sp>
      <p:sp>
        <p:nvSpPr>
          <p:cNvPr id="171" name="TextBox 170"/>
          <p:cNvSpPr txBox="1"/>
          <p:nvPr/>
        </p:nvSpPr>
        <p:spPr>
          <a:xfrm>
            <a:off x="2486780" y="6089915"/>
            <a:ext cx="381000" cy="276999"/>
          </a:xfrm>
          <a:prstGeom prst="rect">
            <a:avLst/>
          </a:prstGeom>
          <a:noFill/>
        </p:spPr>
        <p:txBody>
          <a:bodyPr wrap="square" rtlCol="0">
            <a:spAutoFit/>
          </a:bodyPr>
          <a:lstStyle/>
          <a:p>
            <a:r>
              <a:rPr lang="en-US" sz="1200" b="0" dirty="0" smtClean="0">
                <a:solidFill>
                  <a:srgbClr val="000000"/>
                </a:solidFill>
              </a:rPr>
              <a:t>1</a:t>
            </a:r>
            <a:endParaRPr lang="en-US" sz="1200" b="0" dirty="0">
              <a:solidFill>
                <a:srgbClr val="000000"/>
              </a:solidFill>
            </a:endParaRPr>
          </a:p>
        </p:txBody>
      </p:sp>
      <p:sp>
        <p:nvSpPr>
          <p:cNvPr id="172" name="TextBox 171"/>
          <p:cNvSpPr txBox="1"/>
          <p:nvPr/>
        </p:nvSpPr>
        <p:spPr>
          <a:xfrm>
            <a:off x="2823030" y="6447930"/>
            <a:ext cx="381000" cy="276999"/>
          </a:xfrm>
          <a:prstGeom prst="rect">
            <a:avLst/>
          </a:prstGeom>
          <a:noFill/>
        </p:spPr>
        <p:txBody>
          <a:bodyPr wrap="square" rtlCol="0">
            <a:spAutoFit/>
          </a:bodyPr>
          <a:lstStyle/>
          <a:p>
            <a:r>
              <a:rPr lang="en-US" sz="1200" b="0" dirty="0" smtClean="0">
                <a:solidFill>
                  <a:srgbClr val="000000"/>
                </a:solidFill>
              </a:rPr>
              <a:t>a</a:t>
            </a:r>
            <a:endParaRPr lang="en-US" sz="1200" b="0" dirty="0">
              <a:solidFill>
                <a:srgbClr val="000000"/>
              </a:solidFill>
            </a:endParaRPr>
          </a:p>
        </p:txBody>
      </p:sp>
      <p:sp>
        <p:nvSpPr>
          <p:cNvPr id="173" name="TextBox 172"/>
          <p:cNvSpPr txBox="1"/>
          <p:nvPr/>
        </p:nvSpPr>
        <p:spPr>
          <a:xfrm>
            <a:off x="3276256" y="6447930"/>
            <a:ext cx="381000" cy="276999"/>
          </a:xfrm>
          <a:prstGeom prst="rect">
            <a:avLst/>
          </a:prstGeom>
          <a:noFill/>
        </p:spPr>
        <p:txBody>
          <a:bodyPr wrap="square" rtlCol="0">
            <a:spAutoFit/>
          </a:bodyPr>
          <a:lstStyle/>
          <a:p>
            <a:r>
              <a:rPr lang="en-US" sz="1200" b="0" dirty="0" err="1" smtClean="0">
                <a:solidFill>
                  <a:srgbClr val="000000"/>
                </a:solidFill>
              </a:rPr>
              <a:t>b</a:t>
            </a:r>
            <a:endParaRPr lang="en-US" sz="1200" b="0" dirty="0">
              <a:solidFill>
                <a:srgbClr val="000000"/>
              </a:solidFill>
            </a:endParaRPr>
          </a:p>
        </p:txBody>
      </p:sp>
      <p:sp>
        <p:nvSpPr>
          <p:cNvPr id="174" name="TextBox 173"/>
          <p:cNvSpPr txBox="1"/>
          <p:nvPr/>
        </p:nvSpPr>
        <p:spPr>
          <a:xfrm>
            <a:off x="3729482" y="6447930"/>
            <a:ext cx="381000" cy="276999"/>
          </a:xfrm>
          <a:prstGeom prst="rect">
            <a:avLst/>
          </a:prstGeom>
          <a:noFill/>
        </p:spPr>
        <p:txBody>
          <a:bodyPr wrap="square" rtlCol="0">
            <a:spAutoFit/>
          </a:bodyPr>
          <a:lstStyle/>
          <a:p>
            <a:r>
              <a:rPr lang="en-US" sz="1200" b="0" dirty="0" err="1" smtClean="0">
                <a:solidFill>
                  <a:srgbClr val="000000"/>
                </a:solidFill>
              </a:rPr>
              <a:t>c</a:t>
            </a:r>
            <a:endParaRPr lang="en-US" sz="1200" b="0" dirty="0">
              <a:solidFill>
                <a:srgbClr val="000000"/>
              </a:solidFill>
            </a:endParaRPr>
          </a:p>
        </p:txBody>
      </p:sp>
      <p:sp>
        <p:nvSpPr>
          <p:cNvPr id="175" name="TextBox 174"/>
          <p:cNvSpPr txBox="1"/>
          <p:nvPr/>
        </p:nvSpPr>
        <p:spPr>
          <a:xfrm>
            <a:off x="4182708" y="6447930"/>
            <a:ext cx="381000" cy="276999"/>
          </a:xfrm>
          <a:prstGeom prst="rect">
            <a:avLst/>
          </a:prstGeom>
          <a:noFill/>
        </p:spPr>
        <p:txBody>
          <a:bodyPr wrap="square" rtlCol="0">
            <a:spAutoFit/>
          </a:bodyPr>
          <a:lstStyle/>
          <a:p>
            <a:r>
              <a:rPr lang="en-US" sz="1200" b="0" dirty="0" err="1" smtClean="0">
                <a:solidFill>
                  <a:srgbClr val="000000"/>
                </a:solidFill>
              </a:rPr>
              <a:t>d</a:t>
            </a:r>
            <a:endParaRPr lang="en-US" sz="1200" b="0" dirty="0">
              <a:solidFill>
                <a:srgbClr val="000000"/>
              </a:solidFill>
            </a:endParaRPr>
          </a:p>
        </p:txBody>
      </p:sp>
      <p:sp>
        <p:nvSpPr>
          <p:cNvPr id="176" name="TextBox 175"/>
          <p:cNvSpPr txBox="1"/>
          <p:nvPr/>
        </p:nvSpPr>
        <p:spPr>
          <a:xfrm>
            <a:off x="4635934" y="6447930"/>
            <a:ext cx="381000" cy="276999"/>
          </a:xfrm>
          <a:prstGeom prst="rect">
            <a:avLst/>
          </a:prstGeom>
          <a:noFill/>
        </p:spPr>
        <p:txBody>
          <a:bodyPr wrap="square" rtlCol="0">
            <a:spAutoFit/>
          </a:bodyPr>
          <a:lstStyle/>
          <a:p>
            <a:r>
              <a:rPr lang="en-US" sz="1200" b="0" dirty="0" err="1" smtClean="0">
                <a:solidFill>
                  <a:srgbClr val="000000"/>
                </a:solidFill>
              </a:rPr>
              <a:t>e</a:t>
            </a:r>
            <a:endParaRPr lang="en-US" sz="1200" b="0" dirty="0">
              <a:solidFill>
                <a:srgbClr val="000000"/>
              </a:solidFill>
            </a:endParaRPr>
          </a:p>
        </p:txBody>
      </p:sp>
      <p:sp>
        <p:nvSpPr>
          <p:cNvPr id="177" name="TextBox 176"/>
          <p:cNvSpPr txBox="1"/>
          <p:nvPr/>
        </p:nvSpPr>
        <p:spPr>
          <a:xfrm>
            <a:off x="5089160" y="6447930"/>
            <a:ext cx="381000" cy="276999"/>
          </a:xfrm>
          <a:prstGeom prst="rect">
            <a:avLst/>
          </a:prstGeom>
          <a:noFill/>
        </p:spPr>
        <p:txBody>
          <a:bodyPr wrap="square" rtlCol="0">
            <a:spAutoFit/>
          </a:bodyPr>
          <a:lstStyle/>
          <a:p>
            <a:r>
              <a:rPr lang="en-US" sz="1200" b="0" dirty="0" err="1" smtClean="0">
                <a:solidFill>
                  <a:srgbClr val="000000"/>
                </a:solidFill>
              </a:rPr>
              <a:t>f</a:t>
            </a:r>
            <a:endParaRPr lang="en-US" sz="1200" b="0" dirty="0">
              <a:solidFill>
                <a:srgbClr val="000000"/>
              </a:solidFill>
            </a:endParaRPr>
          </a:p>
        </p:txBody>
      </p:sp>
      <p:sp>
        <p:nvSpPr>
          <p:cNvPr id="178" name="TextBox 177"/>
          <p:cNvSpPr txBox="1"/>
          <p:nvPr/>
        </p:nvSpPr>
        <p:spPr>
          <a:xfrm>
            <a:off x="5542386" y="6447930"/>
            <a:ext cx="381000" cy="276999"/>
          </a:xfrm>
          <a:prstGeom prst="rect">
            <a:avLst/>
          </a:prstGeom>
          <a:noFill/>
        </p:spPr>
        <p:txBody>
          <a:bodyPr wrap="square" rtlCol="0">
            <a:spAutoFit/>
          </a:bodyPr>
          <a:lstStyle/>
          <a:p>
            <a:r>
              <a:rPr lang="en-US" sz="1200" b="0" dirty="0" err="1" smtClean="0">
                <a:solidFill>
                  <a:srgbClr val="000000"/>
                </a:solidFill>
              </a:rPr>
              <a:t>g</a:t>
            </a:r>
            <a:endParaRPr lang="en-US" sz="1200" b="0" dirty="0">
              <a:solidFill>
                <a:srgbClr val="000000"/>
              </a:solidFill>
            </a:endParaRPr>
          </a:p>
        </p:txBody>
      </p:sp>
      <p:sp>
        <p:nvSpPr>
          <p:cNvPr id="179" name="TextBox 178"/>
          <p:cNvSpPr txBox="1"/>
          <p:nvPr/>
        </p:nvSpPr>
        <p:spPr>
          <a:xfrm>
            <a:off x="5995610" y="6447930"/>
            <a:ext cx="381000" cy="276999"/>
          </a:xfrm>
          <a:prstGeom prst="rect">
            <a:avLst/>
          </a:prstGeom>
          <a:noFill/>
        </p:spPr>
        <p:txBody>
          <a:bodyPr wrap="square" rtlCol="0">
            <a:spAutoFit/>
          </a:bodyPr>
          <a:lstStyle/>
          <a:p>
            <a:r>
              <a:rPr lang="en-US" sz="1200" b="0" dirty="0" err="1" smtClean="0">
                <a:solidFill>
                  <a:srgbClr val="000000"/>
                </a:solidFill>
              </a:rPr>
              <a:t>h</a:t>
            </a:r>
            <a:endParaRPr lang="en-US" sz="1200" b="0"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131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47"/>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1319"/>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114"/>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8" grpId="0"/>
      <p:bldP spid="781319"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Game Trees</a:t>
            </a:r>
            <a:endParaRPr lang="en-US" sz="3600" dirty="0">
              <a:solidFill>
                <a:srgbClr val="FF0000"/>
              </a:solidFill>
            </a:endParaRPr>
          </a:p>
        </p:txBody>
      </p:sp>
      <p:pic>
        <p:nvPicPr>
          <p:cNvPr id="726084" name="Picture 68" descr="GameTree2"/>
          <p:cNvPicPr>
            <a:picLocks noChangeAspect="1" noChangeArrowheads="1"/>
          </p:cNvPicPr>
          <p:nvPr/>
        </p:nvPicPr>
        <p:blipFill>
          <a:blip r:embed="rId3"/>
          <a:srcRect/>
          <a:stretch>
            <a:fillRect/>
          </a:stretch>
        </p:blipFill>
        <p:spPr bwMode="auto">
          <a:xfrm>
            <a:off x="625475" y="3886200"/>
            <a:ext cx="7934325" cy="2362200"/>
          </a:xfrm>
          <a:prstGeom prst="rect">
            <a:avLst/>
          </a:prstGeom>
          <a:noFill/>
        </p:spPr>
      </p:pic>
      <p:pic>
        <p:nvPicPr>
          <p:cNvPr id="726085" name="Picture 69" descr="GameTree3"/>
          <p:cNvPicPr>
            <a:picLocks noChangeAspect="1" noChangeArrowheads="1"/>
          </p:cNvPicPr>
          <p:nvPr/>
        </p:nvPicPr>
        <p:blipFill>
          <a:blip r:embed="rId4"/>
          <a:srcRect/>
          <a:stretch>
            <a:fillRect/>
          </a:stretch>
        </p:blipFill>
        <p:spPr bwMode="auto">
          <a:xfrm>
            <a:off x="625475" y="3886200"/>
            <a:ext cx="7934325" cy="2359025"/>
          </a:xfrm>
          <a:prstGeom prst="rect">
            <a:avLst/>
          </a:prstGeom>
          <a:noFill/>
        </p:spPr>
      </p:pic>
      <p:pic>
        <p:nvPicPr>
          <p:cNvPr id="726086" name="Picture 70" descr="GameTree4"/>
          <p:cNvPicPr>
            <a:picLocks noChangeAspect="1" noChangeArrowheads="1"/>
          </p:cNvPicPr>
          <p:nvPr/>
        </p:nvPicPr>
        <p:blipFill>
          <a:blip r:embed="rId5"/>
          <a:srcRect/>
          <a:stretch>
            <a:fillRect/>
          </a:stretch>
        </p:blipFill>
        <p:spPr bwMode="auto">
          <a:xfrm>
            <a:off x="625475" y="3886200"/>
            <a:ext cx="7934325" cy="2359025"/>
          </a:xfrm>
          <a:prstGeom prst="rect">
            <a:avLst/>
          </a:prstGeom>
          <a:noFill/>
        </p:spPr>
      </p:pic>
      <p:pic>
        <p:nvPicPr>
          <p:cNvPr id="726089" name="Picture 73" descr="GameTree1"/>
          <p:cNvPicPr>
            <a:picLocks noChangeAspect="1" noChangeArrowheads="1"/>
          </p:cNvPicPr>
          <p:nvPr/>
        </p:nvPicPr>
        <p:blipFill>
          <a:blip r:embed="rId6"/>
          <a:srcRect/>
          <a:stretch>
            <a:fillRect/>
          </a:stretch>
        </p:blipFill>
        <p:spPr bwMode="auto">
          <a:xfrm>
            <a:off x="625475" y="3886200"/>
            <a:ext cx="7934325" cy="2359025"/>
          </a:xfrm>
          <a:prstGeom prst="rect">
            <a:avLst/>
          </a:prstGeom>
          <a:noFill/>
        </p:spPr>
      </p:pic>
      <p:sp>
        <p:nvSpPr>
          <p:cNvPr id="726090" name="Rectangle 74"/>
          <p:cNvSpPr>
            <a:spLocks noChangeArrowheads="1"/>
          </p:cNvSpPr>
          <p:nvPr/>
        </p:nvSpPr>
        <p:spPr bwMode="auto">
          <a:xfrm>
            <a:off x="482600" y="1155700"/>
            <a:ext cx="8128000" cy="2654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As Shannon observed in 1950, most two-player games have the same basic form:</a:t>
            </a:r>
          </a:p>
          <a:p>
            <a:pPr marL="742950" lvl="1" indent="-285750" algn="just">
              <a:lnSpc>
                <a:spcPct val="85000"/>
              </a:lnSpc>
              <a:spcAft>
                <a:spcPct val="20000"/>
              </a:spcAft>
              <a:buFontTx/>
              <a:buChar char="–"/>
            </a:pPr>
            <a:r>
              <a:rPr lang="en-US" sz="2200" b="0">
                <a:solidFill>
                  <a:srgbClr val="000000"/>
                </a:solidFill>
                <a:ea typeface="ＭＳ Ｐゴシック" charset="-128"/>
              </a:rPr>
              <a:t>The first player (red) must choose between a set of moves</a:t>
            </a:r>
          </a:p>
          <a:p>
            <a:pPr marL="742950" lvl="1" indent="-285750" algn="just">
              <a:lnSpc>
                <a:spcPct val="85000"/>
              </a:lnSpc>
              <a:spcAft>
                <a:spcPct val="20000"/>
              </a:spcAft>
              <a:buFontTx/>
              <a:buChar char="–"/>
            </a:pPr>
            <a:r>
              <a:rPr lang="en-US" sz="2200" b="0">
                <a:solidFill>
                  <a:srgbClr val="000000"/>
                </a:solidFill>
                <a:ea typeface="ＭＳ Ｐゴシック" charset="-128"/>
              </a:rPr>
              <a:t>For each move, the second player (blue) has several responses.</a:t>
            </a:r>
          </a:p>
          <a:p>
            <a:pPr marL="742950" lvl="1" indent="-285750" algn="just">
              <a:lnSpc>
                <a:spcPct val="85000"/>
              </a:lnSpc>
              <a:spcAft>
                <a:spcPct val="20000"/>
              </a:spcAft>
              <a:buFontTx/>
              <a:buChar char="–"/>
            </a:pPr>
            <a:r>
              <a:rPr lang="en-US" sz="2200" b="0">
                <a:solidFill>
                  <a:srgbClr val="000000"/>
                </a:solidFill>
                <a:ea typeface="ＭＳ Ｐゴシック" charset="-128"/>
              </a:rPr>
              <a:t>For each of these responses, red has further choices.</a:t>
            </a:r>
          </a:p>
          <a:p>
            <a:pPr marL="742950" lvl="1" indent="-285750" algn="just">
              <a:lnSpc>
                <a:spcPct val="85000"/>
              </a:lnSpc>
              <a:spcAft>
                <a:spcPct val="20000"/>
              </a:spcAft>
              <a:buFontTx/>
              <a:buChar char="–"/>
            </a:pPr>
            <a:r>
              <a:rPr lang="en-US" sz="2200" b="0">
                <a:solidFill>
                  <a:srgbClr val="000000"/>
                </a:solidFill>
                <a:ea typeface="ＭＳ Ｐゴシック" charset="-128"/>
              </a:rPr>
              <a:t>For each of these new responses, blue makes another decision.</a:t>
            </a:r>
          </a:p>
          <a:p>
            <a:pPr marL="742950" lvl="1" indent="-285750" algn="just">
              <a:lnSpc>
                <a:spcPct val="85000"/>
              </a:lnSpc>
              <a:spcAft>
                <a:spcPct val="20000"/>
              </a:spcAft>
              <a:buFontTx/>
              <a:buChar char="–"/>
            </a:pPr>
            <a:r>
              <a:rPr lang="en-US" sz="2200" b="0">
                <a:solidFill>
                  <a:srgbClr val="000000"/>
                </a:solidFill>
                <a:ea typeface="ＭＳ Ｐゴシック" charset="-128"/>
              </a:rPr>
              <a:t>And so on . . .</a:t>
            </a:r>
            <a:endParaRPr lang="en-US" sz="2000" b="0">
              <a:solidFill>
                <a:srgbClr val="000000"/>
              </a:solidFill>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090">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726084"/>
                                        </p:tgtEl>
                                        <p:attrNameLst>
                                          <p:attrName>style.visibility</p:attrName>
                                        </p:attrNameLst>
                                      </p:cBhvr>
                                      <p:to>
                                        <p:strVal val="visible"/>
                                      </p:to>
                                    </p:se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7260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6090">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499"/>
                                          </p:stCondLst>
                                        </p:cTn>
                                        <p:tgtEl>
                                          <p:spTgt spid="726085"/>
                                        </p:tgtEl>
                                        <p:attrNameLst>
                                          <p:attrName>style.visibility</p:attrName>
                                        </p:attrNameLst>
                                      </p:cBhvr>
                                      <p:to>
                                        <p:strVal val="visible"/>
                                      </p:to>
                                    </p:set>
                                  </p:childTnLst>
                                </p:cTn>
                              </p:par>
                            </p:childTnLst>
                          </p:cTn>
                        </p:par>
                        <p:par>
                          <p:cTn id="20" fill="hold">
                            <p:stCondLst>
                              <p:cond delay="500"/>
                            </p:stCondLst>
                            <p:childTnLst>
                              <p:par>
                                <p:cTn id="21" presetID="1" presetClass="exit" presetSubtype="0" fill="hold" nodeType="afterEffect">
                                  <p:stCondLst>
                                    <p:cond delay="0"/>
                                  </p:stCondLst>
                                  <p:childTnLst>
                                    <p:set>
                                      <p:cBhvr>
                                        <p:cTn id="22" dur="1" fill="hold">
                                          <p:stCondLst>
                                            <p:cond delay="0"/>
                                          </p:stCondLst>
                                        </p:cTn>
                                        <p:tgtEl>
                                          <p:spTgt spid="72608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6090">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499"/>
                                          </p:stCondLst>
                                        </p:cTn>
                                        <p:tgtEl>
                                          <p:spTgt spid="726086"/>
                                        </p:tgtEl>
                                        <p:attrNameLst>
                                          <p:attrName>style.visibility</p:attrName>
                                        </p:attrNameLst>
                                      </p:cBhvr>
                                      <p:to>
                                        <p:strVal val="visible"/>
                                      </p:to>
                                    </p:set>
                                  </p:childTnLst>
                                </p:cTn>
                              </p:par>
                            </p:childTnLst>
                          </p:cTn>
                        </p:par>
                        <p:par>
                          <p:cTn id="30" fill="hold">
                            <p:stCondLst>
                              <p:cond delay="500"/>
                            </p:stCondLst>
                            <p:childTnLst>
                              <p:par>
                                <p:cTn id="31" presetID="1" presetClass="exit" presetSubtype="0" fill="hold" nodeType="afterEffect">
                                  <p:stCondLst>
                                    <p:cond delay="0"/>
                                  </p:stCondLst>
                                  <p:childTnLst>
                                    <p:set>
                                      <p:cBhvr>
                                        <p:cTn id="32" dur="1" fill="hold">
                                          <p:stCondLst>
                                            <p:cond delay="0"/>
                                          </p:stCondLst>
                                        </p:cTn>
                                        <p:tgtEl>
                                          <p:spTgt spid="726085"/>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100"/>
                                  </p:stCondLst>
                                  <p:childTnLst>
                                    <p:set>
                                      <p:cBhvr>
                                        <p:cTn id="35" dur="1" fill="hold">
                                          <p:stCondLst>
                                            <p:cond delay="0"/>
                                          </p:stCondLst>
                                        </p:cTn>
                                        <p:tgtEl>
                                          <p:spTgt spid="7260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90" grpId="0" build="p" bldLvl="2"/>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Simpler Game</a:t>
            </a:r>
            <a:endParaRPr lang="en-US" dirty="0">
              <a:solidFill>
                <a:schemeClr val="tx1"/>
              </a:solidFill>
            </a:endParaRPr>
          </a:p>
        </p:txBody>
      </p:sp>
      <p:sp>
        <p:nvSpPr>
          <p:cNvPr id="783363" name="Rectangle 3"/>
          <p:cNvSpPr>
            <a:spLocks noChangeArrowheads="1"/>
          </p:cNvSpPr>
          <p:nvPr/>
        </p:nvSpPr>
        <p:spPr bwMode="auto">
          <a:xfrm>
            <a:off x="482600" y="1155700"/>
            <a:ext cx="8128000" cy="3721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Chess is far too complex a game to serve as a useful example.  The text uses a much simpler game called </a:t>
            </a:r>
            <a:r>
              <a:rPr lang="en-US" sz="2400" i="1">
                <a:solidFill>
                  <a:srgbClr val="000000"/>
                </a:solidFill>
              </a:rPr>
              <a:t>Nim</a:t>
            </a:r>
            <a:r>
              <a:rPr lang="en-US" sz="2400" b="0" i="1">
                <a:solidFill>
                  <a:srgbClr val="000000"/>
                </a:solidFill>
              </a:rPr>
              <a:t>,</a:t>
            </a:r>
            <a:r>
              <a:rPr lang="en-US" sz="2400" b="0">
                <a:solidFill>
                  <a:srgbClr val="000000"/>
                </a:solidFill>
              </a:rPr>
              <a:t> which is representative of a large class of two-player games.</a:t>
            </a:r>
          </a:p>
          <a:p>
            <a:pPr marL="342900" indent="-342900" algn="just">
              <a:lnSpc>
                <a:spcPct val="85000"/>
              </a:lnSpc>
              <a:spcAft>
                <a:spcPct val="50000"/>
              </a:spcAft>
              <a:buFontTx/>
              <a:buChar char="•"/>
            </a:pPr>
            <a:r>
              <a:rPr lang="en-US" sz="2400" b="0">
                <a:solidFill>
                  <a:srgbClr val="000000"/>
                </a:solidFill>
              </a:rPr>
              <a:t>In Nim, the game begins with a pile of coins between two players.  The starting number of coins can vary and should therefore be easy to change in the program.</a:t>
            </a:r>
          </a:p>
          <a:p>
            <a:pPr marL="342900" indent="-342900" algn="just">
              <a:lnSpc>
                <a:spcPct val="85000"/>
              </a:lnSpc>
              <a:spcAft>
                <a:spcPct val="50000"/>
              </a:spcAft>
              <a:buFontTx/>
              <a:buChar char="•"/>
            </a:pPr>
            <a:r>
              <a:rPr lang="en-US" sz="2400" b="0">
                <a:solidFill>
                  <a:srgbClr val="000000"/>
                </a:solidFill>
              </a:rPr>
              <a:t>In alternating turns, each player takes one, two, or three coins from the pile in the center.</a:t>
            </a:r>
          </a:p>
          <a:p>
            <a:pPr marL="342900" indent="-342900" algn="just">
              <a:lnSpc>
                <a:spcPct val="85000"/>
              </a:lnSpc>
              <a:spcAft>
                <a:spcPct val="50000"/>
              </a:spcAft>
              <a:buFontTx/>
              <a:buChar char="•"/>
            </a:pPr>
            <a:r>
              <a:rPr lang="en-US" sz="2400" b="0">
                <a:solidFill>
                  <a:srgbClr val="000000"/>
                </a:solidFill>
              </a:rPr>
              <a:t>The player who takes the last coin loses.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A Sample Game of </a:t>
            </a:r>
            <a:r>
              <a:rPr lang="en-US" sz="4000" dirty="0" err="1">
                <a:solidFill>
                  <a:srgbClr val="FF0000"/>
                </a:solidFill>
              </a:rPr>
              <a:t>Nim</a:t>
            </a:r>
            <a:endParaRPr lang="en-US" sz="3600" dirty="0">
              <a:solidFill>
                <a:srgbClr val="FF0000"/>
              </a:solidFill>
            </a:endParaRPr>
          </a:p>
        </p:txBody>
      </p:sp>
      <p:pic>
        <p:nvPicPr>
          <p:cNvPr id="740401" name="Picture 49" descr="SimpleNimConsole"/>
          <p:cNvPicPr>
            <a:picLocks noChangeAspect="1" noChangeArrowheads="1"/>
          </p:cNvPicPr>
          <p:nvPr/>
        </p:nvPicPr>
        <p:blipFill>
          <a:blip r:embed="rId3"/>
          <a:srcRect/>
          <a:stretch>
            <a:fillRect/>
          </a:stretch>
        </p:blipFill>
        <p:spPr bwMode="auto">
          <a:xfrm>
            <a:off x="755650" y="1295400"/>
            <a:ext cx="7632700" cy="3765550"/>
          </a:xfrm>
          <a:prstGeom prst="rect">
            <a:avLst/>
          </a:prstGeom>
          <a:noFill/>
        </p:spPr>
      </p:pic>
      <p:pic>
        <p:nvPicPr>
          <p:cNvPr id="740356" name="Picture 4" descr="penny"/>
          <p:cNvPicPr>
            <a:picLocks noChangeAspect="1" noChangeArrowheads="1"/>
          </p:cNvPicPr>
          <p:nvPr/>
        </p:nvPicPr>
        <p:blipFill>
          <a:blip r:embed="rId4"/>
          <a:srcRect/>
          <a:stretch>
            <a:fillRect/>
          </a:stretch>
        </p:blipFill>
        <p:spPr bwMode="auto">
          <a:xfrm>
            <a:off x="482600" y="5334000"/>
            <a:ext cx="658813" cy="658813"/>
          </a:xfrm>
          <a:prstGeom prst="rect">
            <a:avLst/>
          </a:prstGeom>
          <a:noFill/>
        </p:spPr>
      </p:pic>
      <p:grpSp>
        <p:nvGrpSpPr>
          <p:cNvPr id="2" name="Group 53"/>
          <p:cNvGrpSpPr>
            <a:grpSpLocks/>
          </p:cNvGrpSpPr>
          <p:nvPr/>
        </p:nvGrpSpPr>
        <p:grpSpPr bwMode="auto">
          <a:xfrm>
            <a:off x="1231900" y="5334000"/>
            <a:ext cx="1409700" cy="658813"/>
            <a:chOff x="776" y="3360"/>
            <a:chExt cx="888" cy="415"/>
          </a:xfrm>
        </p:grpSpPr>
        <p:pic>
          <p:nvPicPr>
            <p:cNvPr id="740357" name="Picture 5" descr="penny"/>
            <p:cNvPicPr>
              <a:picLocks noChangeAspect="1" noChangeArrowheads="1"/>
            </p:cNvPicPr>
            <p:nvPr/>
          </p:nvPicPr>
          <p:blipFill>
            <a:blip r:embed="rId4"/>
            <a:srcRect/>
            <a:stretch>
              <a:fillRect/>
            </a:stretch>
          </p:blipFill>
          <p:spPr bwMode="auto">
            <a:xfrm>
              <a:off x="776" y="3360"/>
              <a:ext cx="415" cy="415"/>
            </a:xfrm>
            <a:prstGeom prst="rect">
              <a:avLst/>
            </a:prstGeom>
            <a:noFill/>
          </p:spPr>
        </p:pic>
        <p:pic>
          <p:nvPicPr>
            <p:cNvPr id="740358" name="Picture 6" descr="penny"/>
            <p:cNvPicPr>
              <a:picLocks noChangeAspect="1" noChangeArrowheads="1"/>
            </p:cNvPicPr>
            <p:nvPr/>
          </p:nvPicPr>
          <p:blipFill>
            <a:blip r:embed="rId4"/>
            <a:srcRect/>
            <a:stretch>
              <a:fillRect/>
            </a:stretch>
          </p:blipFill>
          <p:spPr bwMode="auto">
            <a:xfrm>
              <a:off x="1249" y="3360"/>
              <a:ext cx="415" cy="415"/>
            </a:xfrm>
            <a:prstGeom prst="rect">
              <a:avLst/>
            </a:prstGeom>
            <a:noFill/>
          </p:spPr>
        </p:pic>
      </p:grpSp>
      <p:grpSp>
        <p:nvGrpSpPr>
          <p:cNvPr id="3" name="Group 52"/>
          <p:cNvGrpSpPr>
            <a:grpSpLocks/>
          </p:cNvGrpSpPr>
          <p:nvPr/>
        </p:nvGrpSpPr>
        <p:grpSpPr bwMode="auto">
          <a:xfrm>
            <a:off x="2733675" y="5334000"/>
            <a:ext cx="1409700" cy="658813"/>
            <a:chOff x="1722" y="3360"/>
            <a:chExt cx="888" cy="415"/>
          </a:xfrm>
        </p:grpSpPr>
        <p:pic>
          <p:nvPicPr>
            <p:cNvPr id="740359" name="Picture 7" descr="penny"/>
            <p:cNvPicPr>
              <a:picLocks noChangeAspect="1" noChangeArrowheads="1"/>
            </p:cNvPicPr>
            <p:nvPr/>
          </p:nvPicPr>
          <p:blipFill>
            <a:blip r:embed="rId4"/>
            <a:srcRect/>
            <a:stretch>
              <a:fillRect/>
            </a:stretch>
          </p:blipFill>
          <p:spPr bwMode="auto">
            <a:xfrm>
              <a:off x="1722" y="3360"/>
              <a:ext cx="415" cy="415"/>
            </a:xfrm>
            <a:prstGeom prst="rect">
              <a:avLst/>
            </a:prstGeom>
            <a:noFill/>
          </p:spPr>
        </p:pic>
        <p:pic>
          <p:nvPicPr>
            <p:cNvPr id="740360" name="Picture 8" descr="penny"/>
            <p:cNvPicPr>
              <a:picLocks noChangeAspect="1" noChangeArrowheads="1"/>
            </p:cNvPicPr>
            <p:nvPr/>
          </p:nvPicPr>
          <p:blipFill>
            <a:blip r:embed="rId4"/>
            <a:srcRect/>
            <a:stretch>
              <a:fillRect/>
            </a:stretch>
          </p:blipFill>
          <p:spPr bwMode="auto">
            <a:xfrm>
              <a:off x="2195" y="3360"/>
              <a:ext cx="415" cy="415"/>
            </a:xfrm>
            <a:prstGeom prst="rect">
              <a:avLst/>
            </a:prstGeom>
            <a:noFill/>
          </p:spPr>
        </p:pic>
      </p:grpSp>
      <p:grpSp>
        <p:nvGrpSpPr>
          <p:cNvPr id="4" name="Group 51"/>
          <p:cNvGrpSpPr>
            <a:grpSpLocks/>
          </p:cNvGrpSpPr>
          <p:nvPr/>
        </p:nvGrpSpPr>
        <p:grpSpPr bwMode="auto">
          <a:xfrm>
            <a:off x="4235450" y="5334000"/>
            <a:ext cx="2160588" cy="658813"/>
            <a:chOff x="2668" y="3360"/>
            <a:chExt cx="1361" cy="415"/>
          </a:xfrm>
        </p:grpSpPr>
        <p:pic>
          <p:nvPicPr>
            <p:cNvPr id="740361" name="Picture 9" descr="penny"/>
            <p:cNvPicPr>
              <a:picLocks noChangeAspect="1" noChangeArrowheads="1"/>
            </p:cNvPicPr>
            <p:nvPr/>
          </p:nvPicPr>
          <p:blipFill>
            <a:blip r:embed="rId4"/>
            <a:srcRect/>
            <a:stretch>
              <a:fillRect/>
            </a:stretch>
          </p:blipFill>
          <p:spPr bwMode="auto">
            <a:xfrm>
              <a:off x="2668" y="3360"/>
              <a:ext cx="415" cy="415"/>
            </a:xfrm>
            <a:prstGeom prst="rect">
              <a:avLst/>
            </a:prstGeom>
            <a:noFill/>
          </p:spPr>
        </p:pic>
        <p:pic>
          <p:nvPicPr>
            <p:cNvPr id="740362" name="Picture 10" descr="penny"/>
            <p:cNvPicPr>
              <a:picLocks noChangeAspect="1" noChangeArrowheads="1"/>
            </p:cNvPicPr>
            <p:nvPr/>
          </p:nvPicPr>
          <p:blipFill>
            <a:blip r:embed="rId4"/>
            <a:srcRect/>
            <a:stretch>
              <a:fillRect/>
            </a:stretch>
          </p:blipFill>
          <p:spPr bwMode="auto">
            <a:xfrm>
              <a:off x="3141" y="3360"/>
              <a:ext cx="415" cy="415"/>
            </a:xfrm>
            <a:prstGeom prst="rect">
              <a:avLst/>
            </a:prstGeom>
            <a:noFill/>
          </p:spPr>
        </p:pic>
        <p:pic>
          <p:nvPicPr>
            <p:cNvPr id="740363" name="Picture 11" descr="penny"/>
            <p:cNvPicPr>
              <a:picLocks noChangeAspect="1" noChangeArrowheads="1"/>
            </p:cNvPicPr>
            <p:nvPr/>
          </p:nvPicPr>
          <p:blipFill>
            <a:blip r:embed="rId4"/>
            <a:srcRect/>
            <a:stretch>
              <a:fillRect/>
            </a:stretch>
          </p:blipFill>
          <p:spPr bwMode="auto">
            <a:xfrm>
              <a:off x="3614" y="3360"/>
              <a:ext cx="415" cy="415"/>
            </a:xfrm>
            <a:prstGeom prst="rect">
              <a:avLst/>
            </a:prstGeom>
            <a:noFill/>
          </p:spPr>
        </p:pic>
      </p:grpSp>
      <p:pic>
        <p:nvPicPr>
          <p:cNvPr id="740364" name="Picture 12" descr="penny"/>
          <p:cNvPicPr>
            <a:picLocks noChangeAspect="1" noChangeArrowheads="1"/>
          </p:cNvPicPr>
          <p:nvPr/>
        </p:nvPicPr>
        <p:blipFill>
          <a:blip r:embed="rId4"/>
          <a:srcRect/>
          <a:stretch>
            <a:fillRect/>
          </a:stretch>
        </p:blipFill>
        <p:spPr bwMode="auto">
          <a:xfrm>
            <a:off x="6488113" y="5334000"/>
            <a:ext cx="658812" cy="658813"/>
          </a:xfrm>
          <a:prstGeom prst="rect">
            <a:avLst/>
          </a:prstGeom>
          <a:noFill/>
        </p:spPr>
      </p:pic>
      <p:grpSp>
        <p:nvGrpSpPr>
          <p:cNvPr id="5" name="Group 50"/>
          <p:cNvGrpSpPr>
            <a:grpSpLocks/>
          </p:cNvGrpSpPr>
          <p:nvPr/>
        </p:nvGrpSpPr>
        <p:grpSpPr bwMode="auto">
          <a:xfrm>
            <a:off x="7239000" y="5334000"/>
            <a:ext cx="1409700" cy="658813"/>
            <a:chOff x="4560" y="3360"/>
            <a:chExt cx="888" cy="415"/>
          </a:xfrm>
        </p:grpSpPr>
        <p:pic>
          <p:nvPicPr>
            <p:cNvPr id="740365" name="Picture 13" descr="penny"/>
            <p:cNvPicPr>
              <a:picLocks noChangeAspect="1" noChangeArrowheads="1"/>
            </p:cNvPicPr>
            <p:nvPr/>
          </p:nvPicPr>
          <p:blipFill>
            <a:blip r:embed="rId4"/>
            <a:srcRect/>
            <a:stretch>
              <a:fillRect/>
            </a:stretch>
          </p:blipFill>
          <p:spPr bwMode="auto">
            <a:xfrm>
              <a:off x="4560" y="3360"/>
              <a:ext cx="415" cy="415"/>
            </a:xfrm>
            <a:prstGeom prst="rect">
              <a:avLst/>
            </a:prstGeom>
            <a:noFill/>
          </p:spPr>
        </p:pic>
        <p:pic>
          <p:nvPicPr>
            <p:cNvPr id="740367" name="Picture 15" descr="penny"/>
            <p:cNvPicPr>
              <a:picLocks noChangeAspect="1" noChangeArrowheads="1"/>
            </p:cNvPicPr>
            <p:nvPr/>
          </p:nvPicPr>
          <p:blipFill>
            <a:blip r:embed="rId4"/>
            <a:srcRect/>
            <a:stretch>
              <a:fillRect/>
            </a:stretch>
          </p:blipFill>
          <p:spPr bwMode="auto">
            <a:xfrm>
              <a:off x="5033" y="3360"/>
              <a:ext cx="415" cy="415"/>
            </a:xfrm>
            <a:prstGeom prst="rect">
              <a:avLst/>
            </a:prstGeom>
            <a:noFill/>
          </p:spPr>
        </p:pic>
      </p:grpSp>
      <p:sp>
        <p:nvSpPr>
          <p:cNvPr id="740376" name="Text Box 24"/>
          <p:cNvSpPr txBox="1">
            <a:spLocks noChangeArrowheads="1"/>
          </p:cNvSpPr>
          <p:nvPr/>
        </p:nvSpPr>
        <p:spPr bwMode="auto">
          <a:xfrm>
            <a:off x="796925" y="1589088"/>
            <a:ext cx="3111500"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11 coins left.</a:t>
            </a:r>
          </a:p>
        </p:txBody>
      </p:sp>
      <p:sp>
        <p:nvSpPr>
          <p:cNvPr id="740377" name="Text Box 25"/>
          <p:cNvSpPr txBox="1">
            <a:spLocks noChangeArrowheads="1"/>
          </p:cNvSpPr>
          <p:nvPr/>
        </p:nvSpPr>
        <p:spPr bwMode="auto">
          <a:xfrm>
            <a:off x="796925" y="1824038"/>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2.</a:t>
            </a:r>
          </a:p>
        </p:txBody>
      </p:sp>
      <p:sp>
        <p:nvSpPr>
          <p:cNvPr id="740378" name="Text Box 26"/>
          <p:cNvSpPr txBox="1">
            <a:spLocks noChangeArrowheads="1"/>
          </p:cNvSpPr>
          <p:nvPr/>
        </p:nvSpPr>
        <p:spPr bwMode="auto">
          <a:xfrm>
            <a:off x="796925" y="2057400"/>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9 coins left.</a:t>
            </a:r>
          </a:p>
        </p:txBody>
      </p:sp>
      <p:sp>
        <p:nvSpPr>
          <p:cNvPr id="740379" name="Text Box 27"/>
          <p:cNvSpPr txBox="1">
            <a:spLocks noChangeArrowheads="1"/>
          </p:cNvSpPr>
          <p:nvPr/>
        </p:nvSpPr>
        <p:spPr bwMode="auto">
          <a:xfrm>
            <a:off x="796925" y="2290763"/>
            <a:ext cx="1525588"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Your move: </a:t>
            </a:r>
          </a:p>
        </p:txBody>
      </p:sp>
      <p:sp>
        <p:nvSpPr>
          <p:cNvPr id="740380" name="Text Box 28"/>
          <p:cNvSpPr txBox="1">
            <a:spLocks noChangeArrowheads="1"/>
          </p:cNvSpPr>
          <p:nvPr/>
        </p:nvSpPr>
        <p:spPr bwMode="auto">
          <a:xfrm>
            <a:off x="796925" y="2524125"/>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8 coins left.</a:t>
            </a:r>
          </a:p>
        </p:txBody>
      </p:sp>
      <p:sp>
        <p:nvSpPr>
          <p:cNvPr id="740381" name="Text Box 29"/>
          <p:cNvSpPr txBox="1">
            <a:spLocks noChangeArrowheads="1"/>
          </p:cNvSpPr>
          <p:nvPr/>
        </p:nvSpPr>
        <p:spPr bwMode="auto">
          <a:xfrm>
            <a:off x="796925" y="2757488"/>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3.</a:t>
            </a:r>
          </a:p>
        </p:txBody>
      </p:sp>
      <p:sp>
        <p:nvSpPr>
          <p:cNvPr id="740382" name="Text Box 30"/>
          <p:cNvSpPr txBox="1">
            <a:spLocks noChangeArrowheads="1"/>
          </p:cNvSpPr>
          <p:nvPr/>
        </p:nvSpPr>
        <p:spPr bwMode="auto">
          <a:xfrm>
            <a:off x="796925" y="2992438"/>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5 coins left.</a:t>
            </a:r>
          </a:p>
        </p:txBody>
      </p:sp>
      <p:sp>
        <p:nvSpPr>
          <p:cNvPr id="740383" name="Text Box 31"/>
          <p:cNvSpPr txBox="1">
            <a:spLocks noChangeArrowheads="1"/>
          </p:cNvSpPr>
          <p:nvPr/>
        </p:nvSpPr>
        <p:spPr bwMode="auto">
          <a:xfrm>
            <a:off x="796925" y="3225800"/>
            <a:ext cx="1403350"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Your move:</a:t>
            </a:r>
          </a:p>
        </p:txBody>
      </p:sp>
      <p:sp>
        <p:nvSpPr>
          <p:cNvPr id="740384" name="Text Box 32"/>
          <p:cNvSpPr txBox="1">
            <a:spLocks noChangeArrowheads="1"/>
          </p:cNvSpPr>
          <p:nvPr/>
        </p:nvSpPr>
        <p:spPr bwMode="auto">
          <a:xfrm>
            <a:off x="796925" y="3459163"/>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3 coins left.</a:t>
            </a:r>
          </a:p>
        </p:txBody>
      </p:sp>
      <p:sp>
        <p:nvSpPr>
          <p:cNvPr id="740385" name="Text Box 33"/>
          <p:cNvSpPr txBox="1">
            <a:spLocks noChangeArrowheads="1"/>
          </p:cNvSpPr>
          <p:nvPr/>
        </p:nvSpPr>
        <p:spPr bwMode="auto">
          <a:xfrm>
            <a:off x="796925" y="3692525"/>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2.</a:t>
            </a:r>
          </a:p>
        </p:txBody>
      </p:sp>
      <p:grpSp>
        <p:nvGrpSpPr>
          <p:cNvPr id="6" name="Group 54"/>
          <p:cNvGrpSpPr>
            <a:grpSpLocks/>
          </p:cNvGrpSpPr>
          <p:nvPr/>
        </p:nvGrpSpPr>
        <p:grpSpPr bwMode="auto">
          <a:xfrm>
            <a:off x="796925" y="3925888"/>
            <a:ext cx="3598863" cy="569912"/>
            <a:chOff x="502" y="2473"/>
            <a:chExt cx="2267" cy="359"/>
          </a:xfrm>
        </p:grpSpPr>
        <p:sp>
          <p:nvSpPr>
            <p:cNvPr id="740386" name="Text Box 34"/>
            <p:cNvSpPr txBox="1">
              <a:spLocks noChangeArrowheads="1"/>
            </p:cNvSpPr>
            <p:nvPr/>
          </p:nvSpPr>
          <p:spPr bwMode="auto">
            <a:xfrm>
              <a:off x="502" y="2473"/>
              <a:ext cx="2267" cy="212"/>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is only one coin left.</a:t>
              </a:r>
            </a:p>
          </p:txBody>
        </p:sp>
        <p:sp>
          <p:nvSpPr>
            <p:cNvPr id="740387" name="Text Box 35"/>
            <p:cNvSpPr txBox="1">
              <a:spLocks noChangeArrowheads="1"/>
            </p:cNvSpPr>
            <p:nvPr/>
          </p:nvSpPr>
          <p:spPr bwMode="auto">
            <a:xfrm>
              <a:off x="502" y="2620"/>
              <a:ext cx="807" cy="212"/>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 lose.</a:t>
              </a:r>
            </a:p>
          </p:txBody>
        </p:sp>
      </p:grpSp>
      <p:sp>
        <p:nvSpPr>
          <p:cNvPr id="740398" name="Text Box 46"/>
          <p:cNvSpPr txBox="1">
            <a:spLocks noChangeArrowheads="1"/>
          </p:cNvSpPr>
          <p:nvPr/>
        </p:nvSpPr>
        <p:spPr bwMode="auto">
          <a:xfrm>
            <a:off x="762000" y="1295400"/>
            <a:ext cx="76200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solidFill>
                  <a:srgbClr val="000000"/>
                </a:solidFill>
                <a:latin typeface="Charcoal" pitchFamily="32" charset="0"/>
              </a:rPr>
              <a:t>Nim</a:t>
            </a:r>
          </a:p>
        </p:txBody>
      </p:sp>
      <p:sp>
        <p:nvSpPr>
          <p:cNvPr id="740399" name="Text Box 47"/>
          <p:cNvSpPr txBox="1">
            <a:spLocks noChangeArrowheads="1"/>
          </p:cNvSpPr>
          <p:nvPr/>
        </p:nvSpPr>
        <p:spPr bwMode="auto">
          <a:xfrm>
            <a:off x="800100" y="2290763"/>
            <a:ext cx="17700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           </a:t>
            </a:r>
            <a:r>
              <a:rPr lang="en-US" sz="1600">
                <a:solidFill>
                  <a:srgbClr val="0000FF"/>
                </a:solidFill>
                <a:latin typeface="Courier New" charset="0"/>
              </a:rPr>
              <a:t>1</a:t>
            </a:r>
            <a:r>
              <a:rPr lang="en-US" sz="1600">
                <a:solidFill>
                  <a:srgbClr val="000000"/>
                </a:solidFill>
                <a:latin typeface="Courier New" charset="0"/>
              </a:rPr>
              <a:t> </a:t>
            </a:r>
          </a:p>
        </p:txBody>
      </p:sp>
      <p:sp>
        <p:nvSpPr>
          <p:cNvPr id="740400" name="Text Box 48"/>
          <p:cNvSpPr txBox="1">
            <a:spLocks noChangeArrowheads="1"/>
          </p:cNvSpPr>
          <p:nvPr/>
        </p:nvSpPr>
        <p:spPr bwMode="auto">
          <a:xfrm>
            <a:off x="800100" y="3225800"/>
            <a:ext cx="17700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           </a:t>
            </a:r>
            <a:r>
              <a:rPr lang="en-US" sz="1600">
                <a:solidFill>
                  <a:srgbClr val="0000FF"/>
                </a:solidFill>
                <a:latin typeface="Courier New" charset="0"/>
              </a:rPr>
              <a:t>2</a:t>
            </a:r>
            <a:r>
              <a:rPr lang="en-US" sz="1600">
                <a:solidFill>
                  <a:srgbClr val="000000"/>
                </a:solidFill>
                <a:latin typeface="Courier New"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0377">
                                            <p:txEl>
                                              <p:pRg st="0" end="0"/>
                                            </p:txEl>
                                          </p:spTgt>
                                        </p:tgtEl>
                                        <p:attrNameLst>
                                          <p:attrName>style.visibility</p:attrName>
                                        </p:attrNameLst>
                                      </p:cBhvr>
                                      <p:to>
                                        <p:strVal val="visible"/>
                                      </p:to>
                                    </p:set>
                                  </p:childTnLst>
                                </p:cTn>
                              </p:par>
                            </p:childTnLst>
                          </p:cTn>
                        </p:par>
                        <p:par>
                          <p:cTn id="7" fill="hold">
                            <p:stCondLst>
                              <p:cond delay="500"/>
                            </p:stCondLst>
                            <p:childTnLst>
                              <p:par>
                                <p:cTn id="8" presetID="2" presetClass="exit" presetSubtype="2" fill="hold"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1+ppt_w/2"/>
                                          </p:val>
                                        </p:tav>
                                      </p:tavLst>
                                    </p:anim>
                                    <p:anim calcmode="lin" valueType="num">
                                      <p:cBhvr additive="base">
                                        <p:cTn id="10" dur="500"/>
                                        <p:tgtEl>
                                          <p:spTgt spid="5"/>
                                        </p:tgtEl>
                                        <p:attrNameLst>
                                          <p:attrName>ppt_y</p:attrName>
                                        </p:attrNameLst>
                                      </p:cBhvr>
                                      <p:tavLst>
                                        <p:tav tm="0">
                                          <p:val>
                                            <p:strVal val="ppt_y"/>
                                          </p:val>
                                        </p:tav>
                                        <p:tav tm="100000">
                                          <p:val>
                                            <p:strVal val="ppt_y"/>
                                          </p:val>
                                        </p:tav>
                                      </p:tavLst>
                                    </p:anim>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499"/>
                                          </p:stCondLst>
                                        </p:cTn>
                                        <p:tgtEl>
                                          <p:spTgt spid="740378">
                                            <p:txEl>
                                              <p:pRg st="0" end="0"/>
                                            </p:txEl>
                                          </p:spTgt>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499"/>
                                          </p:stCondLst>
                                        </p:cTn>
                                        <p:tgtEl>
                                          <p:spTgt spid="74037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40399">
                                            <p:txEl>
                                              <p:pRg st="0" end="0"/>
                                            </p:txEl>
                                          </p:spTgt>
                                        </p:tgtEl>
                                        <p:attrNameLst>
                                          <p:attrName>style.visibility</p:attrName>
                                        </p:attrNameLst>
                                      </p:cBhvr>
                                      <p:to>
                                        <p:strVal val="visible"/>
                                      </p:to>
                                    </p:set>
                                  </p:childTnLst>
                                </p:cTn>
                              </p:par>
                            </p:childTnLst>
                          </p:cTn>
                        </p:par>
                        <p:par>
                          <p:cTn id="22" fill="hold">
                            <p:stCondLst>
                              <p:cond delay="500"/>
                            </p:stCondLst>
                            <p:childTnLst>
                              <p:par>
                                <p:cTn id="23" presetID="2" presetClass="exit" presetSubtype="2" fill="hold" nodeType="afterEffect">
                                  <p:stCondLst>
                                    <p:cond delay="500"/>
                                  </p:stCondLst>
                                  <p:childTnLst>
                                    <p:anim calcmode="lin" valueType="num">
                                      <p:cBhvr additive="base">
                                        <p:cTn id="24" dur="1000"/>
                                        <p:tgtEl>
                                          <p:spTgt spid="740364"/>
                                        </p:tgtEl>
                                        <p:attrNameLst>
                                          <p:attrName>ppt_x</p:attrName>
                                        </p:attrNameLst>
                                      </p:cBhvr>
                                      <p:tavLst>
                                        <p:tav tm="0">
                                          <p:val>
                                            <p:strVal val="ppt_x"/>
                                          </p:val>
                                        </p:tav>
                                        <p:tav tm="100000">
                                          <p:val>
                                            <p:strVal val="1+ppt_w/2"/>
                                          </p:val>
                                        </p:tav>
                                      </p:tavLst>
                                    </p:anim>
                                    <p:anim calcmode="lin" valueType="num">
                                      <p:cBhvr additive="base">
                                        <p:cTn id="25" dur="1000"/>
                                        <p:tgtEl>
                                          <p:spTgt spid="740364"/>
                                        </p:tgtEl>
                                        <p:attrNameLst>
                                          <p:attrName>ppt_y</p:attrName>
                                        </p:attrNameLst>
                                      </p:cBhvr>
                                      <p:tavLst>
                                        <p:tav tm="0">
                                          <p:val>
                                            <p:strVal val="ppt_y"/>
                                          </p:val>
                                        </p:tav>
                                        <p:tav tm="100000">
                                          <p:val>
                                            <p:strVal val="ppt_y"/>
                                          </p:val>
                                        </p:tav>
                                      </p:tavLst>
                                    </p:anim>
                                    <p:set>
                                      <p:cBhvr>
                                        <p:cTn id="26" dur="1" fill="hold">
                                          <p:stCondLst>
                                            <p:cond delay="999"/>
                                          </p:stCondLst>
                                        </p:cTn>
                                        <p:tgtEl>
                                          <p:spTgt spid="740364"/>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499"/>
                                          </p:stCondLst>
                                        </p:cTn>
                                        <p:tgtEl>
                                          <p:spTgt spid="74038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74038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2" fill="hold" nodeType="clickEffect">
                                  <p:stCondLst>
                                    <p:cond delay="500"/>
                                  </p:stCondLst>
                                  <p:childTnLst>
                                    <p:anim calcmode="lin" valueType="num">
                                      <p:cBhvr additive="base">
                                        <p:cTn id="37" dur="1000"/>
                                        <p:tgtEl>
                                          <p:spTgt spid="4"/>
                                        </p:tgtEl>
                                        <p:attrNameLst>
                                          <p:attrName>ppt_x</p:attrName>
                                        </p:attrNameLst>
                                      </p:cBhvr>
                                      <p:tavLst>
                                        <p:tav tm="0">
                                          <p:val>
                                            <p:strVal val="ppt_x"/>
                                          </p:val>
                                        </p:tav>
                                        <p:tav tm="100000">
                                          <p:val>
                                            <p:strVal val="1+ppt_w/2"/>
                                          </p:val>
                                        </p:tav>
                                      </p:tavLst>
                                    </p:anim>
                                    <p:anim calcmode="lin" valueType="num">
                                      <p:cBhvr additive="base">
                                        <p:cTn id="38" dur="1000"/>
                                        <p:tgtEl>
                                          <p:spTgt spid="4"/>
                                        </p:tgtEl>
                                        <p:attrNameLst>
                                          <p:attrName>ppt_y</p:attrName>
                                        </p:attrNameLst>
                                      </p:cBhvr>
                                      <p:tavLst>
                                        <p:tav tm="0">
                                          <p:val>
                                            <p:strVal val="ppt_y"/>
                                          </p:val>
                                        </p:tav>
                                        <p:tav tm="100000">
                                          <p:val>
                                            <p:strVal val="ppt_y"/>
                                          </p:val>
                                        </p:tav>
                                      </p:tavLst>
                                    </p:anim>
                                    <p:set>
                                      <p:cBhvr>
                                        <p:cTn id="39" dur="1" fill="hold">
                                          <p:stCondLst>
                                            <p:cond delay="999"/>
                                          </p:stCondLst>
                                        </p:cTn>
                                        <p:tgtEl>
                                          <p:spTgt spid="4"/>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499"/>
                                          </p:stCondLst>
                                        </p:cTn>
                                        <p:tgtEl>
                                          <p:spTgt spid="740382">
                                            <p:txEl>
                                              <p:pRg st="0" end="0"/>
                                            </p:txEl>
                                          </p:spTgt>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499"/>
                                          </p:stCondLst>
                                        </p:cTn>
                                        <p:tgtEl>
                                          <p:spTgt spid="740383">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740400">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xit" presetSubtype="2" fill="hold" nodeType="clickEffect">
                                  <p:stCondLst>
                                    <p:cond delay="500"/>
                                  </p:stCondLst>
                                  <p:childTnLst>
                                    <p:anim calcmode="lin" valueType="num">
                                      <p:cBhvr additive="base">
                                        <p:cTn id="53" dur="1200"/>
                                        <p:tgtEl>
                                          <p:spTgt spid="3"/>
                                        </p:tgtEl>
                                        <p:attrNameLst>
                                          <p:attrName>ppt_x</p:attrName>
                                        </p:attrNameLst>
                                      </p:cBhvr>
                                      <p:tavLst>
                                        <p:tav tm="0">
                                          <p:val>
                                            <p:strVal val="ppt_x"/>
                                          </p:val>
                                        </p:tav>
                                        <p:tav tm="100000">
                                          <p:val>
                                            <p:strVal val="1+ppt_w/2"/>
                                          </p:val>
                                        </p:tav>
                                      </p:tavLst>
                                    </p:anim>
                                    <p:anim calcmode="lin" valueType="num">
                                      <p:cBhvr additive="base">
                                        <p:cTn id="54" dur="1200"/>
                                        <p:tgtEl>
                                          <p:spTgt spid="3"/>
                                        </p:tgtEl>
                                        <p:attrNameLst>
                                          <p:attrName>ppt_y</p:attrName>
                                        </p:attrNameLst>
                                      </p:cBhvr>
                                      <p:tavLst>
                                        <p:tav tm="0">
                                          <p:val>
                                            <p:strVal val="ppt_y"/>
                                          </p:val>
                                        </p:tav>
                                        <p:tav tm="100000">
                                          <p:val>
                                            <p:strVal val="ppt_y"/>
                                          </p:val>
                                        </p:tav>
                                      </p:tavLst>
                                    </p:anim>
                                    <p:set>
                                      <p:cBhvr>
                                        <p:cTn id="55" dur="1" fill="hold">
                                          <p:stCondLst>
                                            <p:cond delay="1199"/>
                                          </p:stCondLst>
                                        </p:cTn>
                                        <p:tgtEl>
                                          <p:spTgt spid="3"/>
                                        </p:tgtEl>
                                        <p:attrNameLst>
                                          <p:attrName>style.visibility</p:attrName>
                                        </p:attrNameLst>
                                      </p:cBhvr>
                                      <p:to>
                                        <p:strVal val="hidden"/>
                                      </p:to>
                                    </p:set>
                                  </p:childTnLst>
                                </p:cTn>
                              </p:par>
                            </p:childTnLst>
                          </p:cTn>
                        </p:par>
                        <p:par>
                          <p:cTn id="56" fill="hold">
                            <p:stCondLst>
                              <p:cond delay="1700"/>
                            </p:stCondLst>
                            <p:childTnLst>
                              <p:par>
                                <p:cTn id="57" presetID="1" presetClass="entr" presetSubtype="0" fill="hold" grpId="0" nodeType="afterEffect">
                                  <p:stCondLst>
                                    <p:cond delay="0"/>
                                  </p:stCondLst>
                                  <p:childTnLst>
                                    <p:set>
                                      <p:cBhvr>
                                        <p:cTn id="58" dur="1" fill="hold">
                                          <p:stCondLst>
                                            <p:cond delay="499"/>
                                          </p:stCondLst>
                                        </p:cTn>
                                        <p:tgtEl>
                                          <p:spTgt spid="74038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40385">
                                            <p:txEl>
                                              <p:pRg st="0" end="0"/>
                                            </p:txEl>
                                          </p:spTgt>
                                        </p:tgtEl>
                                        <p:attrNameLst>
                                          <p:attrName>style.visibility</p:attrName>
                                        </p:attrNameLst>
                                      </p:cBhvr>
                                      <p:to>
                                        <p:strVal val="visible"/>
                                      </p:to>
                                    </p:set>
                                  </p:childTnLst>
                                </p:cTn>
                              </p:par>
                            </p:childTnLst>
                          </p:cTn>
                        </p:par>
                        <p:par>
                          <p:cTn id="63" fill="hold">
                            <p:stCondLst>
                              <p:cond delay="500"/>
                            </p:stCondLst>
                            <p:childTnLst>
                              <p:par>
                                <p:cTn id="64" presetID="2" presetClass="exit" presetSubtype="2" fill="hold" nodeType="afterEffect">
                                  <p:stCondLst>
                                    <p:cond delay="500"/>
                                  </p:stCondLst>
                                  <p:childTnLst>
                                    <p:anim calcmode="lin" valueType="num">
                                      <p:cBhvr additive="base">
                                        <p:cTn id="65" dur="1400"/>
                                        <p:tgtEl>
                                          <p:spTgt spid="2"/>
                                        </p:tgtEl>
                                        <p:attrNameLst>
                                          <p:attrName>ppt_x</p:attrName>
                                        </p:attrNameLst>
                                      </p:cBhvr>
                                      <p:tavLst>
                                        <p:tav tm="0">
                                          <p:val>
                                            <p:strVal val="ppt_x"/>
                                          </p:val>
                                        </p:tav>
                                        <p:tav tm="100000">
                                          <p:val>
                                            <p:strVal val="1+ppt_w/2"/>
                                          </p:val>
                                        </p:tav>
                                      </p:tavLst>
                                    </p:anim>
                                    <p:anim calcmode="lin" valueType="num">
                                      <p:cBhvr additive="base">
                                        <p:cTn id="66" dur="1400"/>
                                        <p:tgtEl>
                                          <p:spTgt spid="2"/>
                                        </p:tgtEl>
                                        <p:attrNameLst>
                                          <p:attrName>ppt_y</p:attrName>
                                        </p:attrNameLst>
                                      </p:cBhvr>
                                      <p:tavLst>
                                        <p:tav tm="0">
                                          <p:val>
                                            <p:strVal val="ppt_y"/>
                                          </p:val>
                                        </p:tav>
                                        <p:tav tm="100000">
                                          <p:val>
                                            <p:strVal val="ppt_y"/>
                                          </p:val>
                                        </p:tav>
                                      </p:tavLst>
                                    </p:anim>
                                    <p:set>
                                      <p:cBhvr>
                                        <p:cTn id="67" dur="1" fill="hold">
                                          <p:stCondLst>
                                            <p:cond delay="1399"/>
                                          </p:stCondLst>
                                        </p:cTn>
                                        <p:tgtEl>
                                          <p:spTgt spid="2"/>
                                        </p:tgtEl>
                                        <p:attrNameLst>
                                          <p:attrName>style.visibility</p:attrName>
                                        </p:attrNameLst>
                                      </p:cBhvr>
                                      <p:to>
                                        <p:strVal val="hidden"/>
                                      </p:to>
                                    </p:set>
                                  </p:childTnLst>
                                </p:cTn>
                              </p:par>
                            </p:childTnLst>
                          </p:cTn>
                        </p:par>
                        <p:par>
                          <p:cTn id="68" fill="hold">
                            <p:stCondLst>
                              <p:cond delay="2400"/>
                            </p:stCondLst>
                            <p:childTnLst>
                              <p:par>
                                <p:cTn id="69" presetID="1" presetClass="entr" presetSubtype="0" fill="hold" nodeType="afterEffect">
                                  <p:stCondLst>
                                    <p:cond delay="0"/>
                                  </p:stCondLst>
                                  <p:childTnLst>
                                    <p:set>
                                      <p:cBhvr>
                                        <p:cTn id="7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77" grpId="0" build="p" autoUpdateAnimBg="0"/>
      <p:bldP spid="740378" grpId="0" build="p" autoUpdateAnimBg="0"/>
      <p:bldP spid="740379" grpId="0" build="p" autoUpdateAnimBg="0"/>
      <p:bldP spid="740380" grpId="0" build="p" autoUpdateAnimBg="0"/>
      <p:bldP spid="740381" grpId="0" build="p" autoUpdateAnimBg="0"/>
      <p:bldP spid="740382" grpId="0" build="p" autoUpdateAnimBg="0"/>
      <p:bldP spid="740383" grpId="0" build="p" autoUpdateAnimBg="0"/>
      <p:bldP spid="740384" grpId="0" build="p" autoUpdateAnimBg="0"/>
      <p:bldP spid="740385" grpId="0" build="p" autoUpdateAnimBg="0"/>
      <p:bldP spid="740399" grpId="0" build="p" autoUpdateAnimBg="0"/>
      <p:bldP spid="740400"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a:xfrm>
            <a:off x="0" y="0"/>
            <a:ext cx="9144000" cy="1143000"/>
          </a:xfrm>
          <a:noFill/>
          <a:ln/>
        </p:spPr>
        <p:txBody>
          <a:bodyPr/>
          <a:lstStyle/>
          <a:p>
            <a:r>
              <a:rPr lang="en-US" sz="4000">
                <a:solidFill>
                  <a:srgbClr val="FF0000"/>
                </a:solidFill>
              </a:rPr>
              <a:t>Good Moves and Bad Positions</a:t>
            </a:r>
            <a:endParaRPr lang="en-US" sz="3600">
              <a:solidFill>
                <a:srgbClr val="FF0000"/>
              </a:solidFill>
            </a:endParaRPr>
          </a:p>
        </p:txBody>
      </p:sp>
      <p:sp>
        <p:nvSpPr>
          <p:cNvPr id="736263" name="Rectangle 7"/>
          <p:cNvSpPr>
            <a:spLocks noChangeArrowheads="1"/>
          </p:cNvSpPr>
          <p:nvPr/>
        </p:nvSpPr>
        <p:spPr bwMode="auto">
          <a:xfrm>
            <a:off x="482600" y="1155700"/>
            <a:ext cx="8128000" cy="3568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essential insight behind the Nim program is bound up in the following mutually recursive definitions:</a:t>
            </a:r>
          </a:p>
          <a:p>
            <a:pPr marL="742950" lvl="1" indent="-285750" algn="just">
              <a:lnSpc>
                <a:spcPct val="85000"/>
              </a:lnSpc>
              <a:spcAft>
                <a:spcPct val="50000"/>
              </a:spcAft>
              <a:buFontTx/>
              <a:buChar char="–"/>
            </a:pPr>
            <a:r>
              <a:rPr lang="en-US" sz="2200" b="0">
                <a:solidFill>
                  <a:srgbClr val="000000"/>
                </a:solidFill>
                <a:ea typeface="ＭＳ Ｐゴシック" charset="-128"/>
              </a:rPr>
              <a:t>A </a:t>
            </a:r>
            <a:r>
              <a:rPr lang="en-US" sz="2200" i="1">
                <a:solidFill>
                  <a:srgbClr val="000000"/>
                </a:solidFill>
                <a:ea typeface="ＭＳ Ｐゴシック" charset="-128"/>
              </a:rPr>
              <a:t>good move</a:t>
            </a:r>
            <a:r>
              <a:rPr lang="en-US" sz="2200" b="0">
                <a:solidFill>
                  <a:srgbClr val="000000"/>
                </a:solidFill>
                <a:ea typeface="ＭＳ Ｐゴシック" charset="-128"/>
              </a:rPr>
              <a:t> is one that leaves your opponent in a bad position.</a:t>
            </a:r>
          </a:p>
          <a:p>
            <a:pPr marL="742950" lvl="1" indent="-285750" algn="just">
              <a:lnSpc>
                <a:spcPct val="85000"/>
              </a:lnSpc>
              <a:spcAft>
                <a:spcPct val="70000"/>
              </a:spcAft>
              <a:buFontTx/>
              <a:buChar char="–"/>
            </a:pPr>
            <a:r>
              <a:rPr lang="en-US" sz="2200" b="0">
                <a:solidFill>
                  <a:srgbClr val="000000"/>
                </a:solidFill>
                <a:ea typeface="ＭＳ Ｐゴシック" charset="-128"/>
              </a:rPr>
              <a:t>A </a:t>
            </a:r>
            <a:r>
              <a:rPr lang="en-US" sz="2200" i="1">
                <a:solidFill>
                  <a:srgbClr val="000000"/>
                </a:solidFill>
                <a:ea typeface="ＭＳ Ｐゴシック" charset="-128"/>
              </a:rPr>
              <a:t>bad position</a:t>
            </a:r>
            <a:r>
              <a:rPr lang="en-US" sz="2200" b="0">
                <a:solidFill>
                  <a:srgbClr val="000000"/>
                </a:solidFill>
                <a:ea typeface="ＭＳ Ｐゴシック" charset="-128"/>
              </a:rPr>
              <a:t> is one that offers no good moves.</a:t>
            </a:r>
          </a:p>
          <a:p>
            <a:pPr marL="342900" indent="-342900" algn="just">
              <a:lnSpc>
                <a:spcPct val="85000"/>
              </a:lnSpc>
              <a:spcAft>
                <a:spcPct val="50000"/>
              </a:spcAft>
              <a:buFontTx/>
              <a:buChar char="•"/>
            </a:pPr>
            <a:r>
              <a:rPr lang="en-US" sz="2400" b="0">
                <a:solidFill>
                  <a:srgbClr val="000000"/>
                </a:solidFill>
              </a:rPr>
              <a:t>The implementation of the Nim game is really nothing more than a translation of these definitions into code.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3" grpId="0" build="p" bldLvl="2"/>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10659" name="Text Box 3"/>
          <p:cNvSpPr txBox="1">
            <a:spLocks noChangeArrowheads="1"/>
          </p:cNvSpPr>
          <p:nvPr/>
        </p:nvSpPr>
        <p:spPr bwMode="auto">
          <a:xfrm>
            <a:off x="373063" y="1097040"/>
            <a:ext cx="8440737" cy="5586144"/>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Looks for a winning move, given the specified number of coins.</a:t>
            </a:r>
          </a:p>
          <a:p>
            <a:r>
              <a:rPr lang="en-US" dirty="0" smtClean="0">
                <a:solidFill>
                  <a:srgbClr val="0000FF"/>
                </a:solidFill>
                <a:latin typeface="Courier New" charset="0"/>
              </a:rPr>
              <a:t> * If there is a winning move in that position, </a:t>
            </a:r>
            <a:r>
              <a:rPr lang="en-US" dirty="0" err="1" smtClean="0">
                <a:solidFill>
                  <a:srgbClr val="0000FF"/>
                </a:solidFill>
                <a:latin typeface="Courier New" charset="0"/>
              </a:rPr>
              <a:t>findGoodMove</a:t>
            </a:r>
            <a:r>
              <a:rPr lang="en-US" dirty="0" smtClean="0">
                <a:solidFill>
                  <a:srgbClr val="0000FF"/>
                </a:solidFill>
                <a:latin typeface="Courier New" charset="0"/>
              </a:rPr>
              <a:t> returns</a:t>
            </a:r>
          </a:p>
          <a:p>
            <a:r>
              <a:rPr lang="en-US" dirty="0" smtClean="0">
                <a:solidFill>
                  <a:srgbClr val="0000FF"/>
                </a:solidFill>
                <a:latin typeface="Courier New" charset="0"/>
              </a:rPr>
              <a:t> * that value; if not, the method returns the constant NO_GOOD_MOVE.</a:t>
            </a:r>
          </a:p>
          <a:p>
            <a:r>
              <a:rPr lang="en-US" dirty="0" smtClean="0">
                <a:solidFill>
                  <a:srgbClr val="0000FF"/>
                </a:solidFill>
                <a:latin typeface="Courier New" charset="0"/>
              </a:rPr>
              <a:t> * This implementation depends on the recursive insight that a good move</a:t>
            </a:r>
          </a:p>
          <a:p>
            <a:r>
              <a:rPr lang="en-US" dirty="0" smtClean="0">
                <a:solidFill>
                  <a:srgbClr val="0000FF"/>
                </a:solidFill>
                <a:latin typeface="Courier New" charset="0"/>
              </a:rPr>
              <a:t> * is one that leaves your opponent in a bad position and a bad position</a:t>
            </a:r>
          </a:p>
          <a:p>
            <a:r>
              <a:rPr lang="en-US" dirty="0" smtClean="0">
                <a:solidFill>
                  <a:srgbClr val="0000FF"/>
                </a:solidFill>
                <a:latin typeface="Courier New" charset="0"/>
              </a:rPr>
              <a:t> * is one that offers no good moves.</a:t>
            </a:r>
          </a:p>
          <a:p>
            <a:r>
              <a:rPr lang="en-US" dirty="0" smtClean="0">
                <a:solidFill>
                  <a:srgbClr val="0000FF"/>
                </a:solidFill>
                <a:latin typeface="Courier New" charset="0"/>
              </a:rPr>
              <a:t> */</a:t>
            </a:r>
          </a:p>
          <a:p>
            <a:endParaRPr lang="en-US" sz="8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findGoodMove(int</a:t>
            </a:r>
            <a:r>
              <a:rPr lang="en-US" dirty="0" smtClean="0">
                <a:solidFill>
                  <a:srgbClr val="000000"/>
                </a:solidFill>
                <a:latin typeface="Courier New" charset="0"/>
              </a:rPr>
              <a:t> </a:t>
            </a:r>
            <a:r>
              <a:rPr lang="en-US" dirty="0" err="1" smtClean="0">
                <a:solidFill>
                  <a:srgbClr val="000000"/>
                </a:solidFill>
                <a:latin typeface="Courier New" charset="0"/>
              </a:rPr>
              <a:t>nCoins</a:t>
            </a:r>
            <a:r>
              <a:rPr lang="en-US" dirty="0" smtClean="0">
                <a:solidFill>
                  <a:srgbClr val="000000"/>
                </a:solidFill>
                <a:latin typeface="Courier New" charset="0"/>
              </a:rPr>
              <a:t>) {</a:t>
            </a:r>
          </a:p>
          <a:p>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limit = (</a:t>
            </a:r>
            <a:r>
              <a:rPr lang="en-US" dirty="0" err="1" smtClean="0">
                <a:solidFill>
                  <a:srgbClr val="000000"/>
                </a:solidFill>
                <a:latin typeface="Courier New" charset="0"/>
              </a:rPr>
              <a:t>nCoins</a:t>
            </a:r>
            <a:r>
              <a:rPr lang="en-US" dirty="0" smtClean="0">
                <a:solidFill>
                  <a:srgbClr val="000000"/>
                </a:solidFill>
                <a:latin typeface="Courier New" charset="0"/>
              </a:rPr>
              <a:t> &lt; MAX_MOVE) ? </a:t>
            </a:r>
            <a:r>
              <a:rPr lang="en-US" dirty="0" err="1" smtClean="0">
                <a:solidFill>
                  <a:srgbClr val="000000"/>
                </a:solidFill>
                <a:latin typeface="Courier New" charset="0"/>
              </a:rPr>
              <a:t>nCoins</a:t>
            </a:r>
            <a:r>
              <a:rPr lang="en-US" dirty="0" smtClean="0">
                <a:solidFill>
                  <a:srgbClr val="000000"/>
                </a:solidFill>
                <a:latin typeface="Courier New" charset="0"/>
              </a:rPr>
              <a:t> : MAX_MOVE;</a:t>
            </a:r>
          </a:p>
          <a:p>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nTaken</a:t>
            </a:r>
            <a:r>
              <a:rPr lang="en-US" dirty="0" smtClean="0">
                <a:solidFill>
                  <a:srgbClr val="000000"/>
                </a:solidFill>
                <a:latin typeface="Courier New" charset="0"/>
              </a:rPr>
              <a:t> = 1; </a:t>
            </a:r>
            <a:r>
              <a:rPr lang="en-US" dirty="0" err="1" smtClean="0">
                <a:solidFill>
                  <a:srgbClr val="000000"/>
                </a:solidFill>
                <a:latin typeface="Courier New" charset="0"/>
              </a:rPr>
              <a:t>nTaken</a:t>
            </a:r>
            <a:r>
              <a:rPr lang="en-US" dirty="0" smtClean="0">
                <a:solidFill>
                  <a:srgbClr val="000000"/>
                </a:solidFill>
                <a:latin typeface="Courier New" charset="0"/>
              </a:rPr>
              <a:t> &lt;= limit; </a:t>
            </a:r>
            <a:r>
              <a:rPr lang="en-US" dirty="0" err="1" smtClean="0">
                <a:solidFill>
                  <a:srgbClr val="000000"/>
                </a:solidFill>
                <a:latin typeface="Courier New" charset="0"/>
              </a:rPr>
              <a:t>nTaken</a:t>
            </a:r>
            <a:r>
              <a:rPr lang="en-US" dirty="0" smtClean="0">
                <a:solidFill>
                  <a:srgbClr val="000000"/>
                </a:solidFill>
                <a:latin typeface="Courier New" charset="0"/>
              </a:rPr>
              <a:t>++) {</a:t>
            </a:r>
          </a:p>
          <a:p>
            <a:r>
              <a:rPr lang="en-US" dirty="0" smtClean="0">
                <a:solidFill>
                  <a:srgbClr val="000000"/>
                </a:solidFill>
                <a:latin typeface="Courier New" charset="0"/>
              </a:rPr>
              <a:t>         if (</a:t>
            </a:r>
            <a:r>
              <a:rPr lang="en-US" dirty="0" err="1" smtClean="0">
                <a:solidFill>
                  <a:srgbClr val="000000"/>
                </a:solidFill>
                <a:latin typeface="Courier New" charset="0"/>
              </a:rPr>
              <a:t>isBadPosition(nCoins</a:t>
            </a:r>
            <a:r>
              <a:rPr lang="en-US" dirty="0" smtClean="0">
                <a:solidFill>
                  <a:srgbClr val="000000"/>
                </a:solidFill>
                <a:latin typeface="Courier New" charset="0"/>
              </a:rPr>
              <a:t> - </a:t>
            </a:r>
            <a:r>
              <a:rPr lang="en-US" dirty="0" err="1" smtClean="0">
                <a:solidFill>
                  <a:srgbClr val="000000"/>
                </a:solidFill>
                <a:latin typeface="Courier New" charset="0"/>
              </a:rPr>
              <a:t>nTaken</a:t>
            </a:r>
            <a:r>
              <a:rPr lang="en-US" dirty="0" smtClean="0">
                <a:solidFill>
                  <a:srgbClr val="000000"/>
                </a:solidFill>
                <a:latin typeface="Courier New" charset="0"/>
              </a:rPr>
              <a:t>)) return </a:t>
            </a:r>
            <a:r>
              <a:rPr lang="en-US" dirty="0" err="1" smtClean="0">
                <a:solidFill>
                  <a:srgbClr val="000000"/>
                </a:solidFill>
                <a:latin typeface="Courier New" charset="0"/>
              </a:rPr>
              <a:t>nTaken</a:t>
            </a:r>
            <a:r>
              <a:rPr lang="en-US" dirty="0" smtClean="0">
                <a:solidFill>
                  <a:srgbClr val="000000"/>
                </a:solidFill>
                <a:latin typeface="Courier New" charset="0"/>
              </a:rPr>
              <a:t>;</a:t>
            </a:r>
          </a:p>
          <a:p>
            <a:r>
              <a:rPr lang="en-US" dirty="0" smtClean="0">
                <a:solidFill>
                  <a:srgbClr val="000000"/>
                </a:solidFill>
                <a:latin typeface="Courier New" charset="0"/>
              </a:rPr>
              <a:t>      }</a:t>
            </a:r>
          </a:p>
          <a:p>
            <a:r>
              <a:rPr lang="en-US" dirty="0" smtClean="0">
                <a:solidFill>
                  <a:srgbClr val="000000"/>
                </a:solidFill>
                <a:latin typeface="Courier New" charset="0"/>
              </a:rPr>
              <a:t>      return NO_GOOD_MOVE;</a:t>
            </a:r>
          </a:p>
          <a:p>
            <a:r>
              <a:rPr lang="en-US" dirty="0" smtClean="0">
                <a:solidFill>
                  <a:srgbClr val="000000"/>
                </a:solidFill>
                <a:latin typeface="Courier New" charset="0"/>
              </a:rPr>
              <a:t>   }</a:t>
            </a:r>
            <a:endParaRPr lang="en-US" dirty="0" smtClean="0">
              <a:solidFill>
                <a:srgbClr val="0000FF"/>
              </a:solidFill>
              <a:latin typeface="Courier New" charset="0"/>
            </a:endParaRPr>
          </a:p>
          <a:p>
            <a:endParaRPr lang="en-US" sz="8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Returns true if </a:t>
            </a:r>
            <a:r>
              <a:rPr lang="en-US" dirty="0" err="1" smtClean="0">
                <a:solidFill>
                  <a:srgbClr val="0000FF"/>
                </a:solidFill>
                <a:latin typeface="Courier New" charset="0"/>
              </a:rPr>
              <a:t>nCoins</a:t>
            </a:r>
            <a:r>
              <a:rPr lang="en-US" dirty="0" smtClean="0">
                <a:solidFill>
                  <a:srgbClr val="0000FF"/>
                </a:solidFill>
                <a:latin typeface="Courier New" charset="0"/>
              </a:rPr>
              <a:t> is a bad position.  Being left with a single</a:t>
            </a:r>
          </a:p>
          <a:p>
            <a:r>
              <a:rPr lang="en-US" dirty="0" smtClean="0">
                <a:solidFill>
                  <a:srgbClr val="0000FF"/>
                </a:solidFill>
                <a:latin typeface="Courier New" charset="0"/>
              </a:rPr>
              <a:t> * coin is clearly a bad position and represents the simple case.</a:t>
            </a:r>
          </a:p>
          <a:p>
            <a:r>
              <a:rPr lang="en-US" dirty="0" smtClean="0">
                <a:solidFill>
                  <a:srgbClr val="0000FF"/>
                </a:solidFill>
                <a:latin typeface="Courier New" charset="0"/>
              </a:rPr>
              <a:t> */</a:t>
            </a:r>
          </a:p>
          <a:p>
            <a:endParaRPr lang="en-US" sz="8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isBadPosition(int</a:t>
            </a:r>
            <a:r>
              <a:rPr lang="en-US" dirty="0" smtClean="0">
                <a:solidFill>
                  <a:srgbClr val="000000"/>
                </a:solidFill>
                <a:latin typeface="Courier New" charset="0"/>
              </a:rPr>
              <a:t> </a:t>
            </a:r>
            <a:r>
              <a:rPr lang="en-US" dirty="0" err="1" smtClean="0">
                <a:solidFill>
                  <a:srgbClr val="000000"/>
                </a:solidFill>
                <a:latin typeface="Courier New" charset="0"/>
              </a:rPr>
              <a:t>nCoins</a:t>
            </a:r>
            <a:r>
              <a:rPr lang="en-US" dirty="0" smtClean="0">
                <a:solidFill>
                  <a:srgbClr val="000000"/>
                </a:solidFill>
                <a:latin typeface="Courier New" charset="0"/>
              </a:rPr>
              <a:t>) {</a:t>
            </a:r>
          </a:p>
          <a:p>
            <a:r>
              <a:rPr lang="en-US" dirty="0" smtClean="0">
                <a:solidFill>
                  <a:srgbClr val="000000"/>
                </a:solidFill>
                <a:latin typeface="Courier New" charset="0"/>
              </a:rPr>
              <a:t>      if (</a:t>
            </a:r>
            <a:r>
              <a:rPr lang="en-US" dirty="0" err="1" smtClean="0">
                <a:solidFill>
                  <a:srgbClr val="000000"/>
                </a:solidFill>
                <a:latin typeface="Courier New" charset="0"/>
              </a:rPr>
              <a:t>nCoins</a:t>
            </a:r>
            <a:r>
              <a:rPr lang="en-US" dirty="0" smtClean="0">
                <a:solidFill>
                  <a:srgbClr val="000000"/>
                </a:solidFill>
                <a:latin typeface="Courier New" charset="0"/>
              </a:rPr>
              <a:t> == 1) return true;</a:t>
            </a:r>
          </a:p>
          <a:p>
            <a:r>
              <a:rPr lang="en-US" dirty="0" smtClean="0">
                <a:solidFill>
                  <a:srgbClr val="000000"/>
                </a:solidFill>
                <a:latin typeface="Courier New" charset="0"/>
              </a:rPr>
              <a:t>      return </a:t>
            </a:r>
            <a:r>
              <a:rPr lang="en-US" dirty="0" err="1" smtClean="0">
                <a:solidFill>
                  <a:srgbClr val="000000"/>
                </a:solidFill>
                <a:latin typeface="Courier New" charset="0"/>
              </a:rPr>
              <a:t>findGoodMove(nCoins</a:t>
            </a:r>
            <a:r>
              <a:rPr lang="en-US" dirty="0" smtClean="0">
                <a:solidFill>
                  <a:srgbClr val="000000"/>
                </a:solidFill>
                <a:latin typeface="Courier New" charset="0"/>
              </a:rPr>
              <a:t>) == NO_GOOD_MOVE;</a:t>
            </a:r>
          </a:p>
          <a:p>
            <a:r>
              <a:rPr lang="en-US" dirty="0" smtClean="0">
                <a:solidFill>
                  <a:srgbClr val="000000"/>
                </a:solidFill>
                <a:latin typeface="Courier New" charset="0"/>
              </a:rPr>
              <a:t>   }</a:t>
            </a:r>
            <a:endParaRPr lang="en-US" dirty="0">
              <a:solidFill>
                <a:srgbClr val="000000"/>
              </a:solidFill>
              <a:latin typeface="Courier New" charset="0"/>
            </a:endParaRPr>
          </a:p>
        </p:txBody>
      </p:sp>
      <p:sp>
        <p:nvSpPr>
          <p:cNvPr id="710665"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Coding the </a:t>
            </a:r>
            <a:r>
              <a:rPr lang="en-US" sz="4000" dirty="0" err="1" smtClean="0">
                <a:solidFill>
                  <a:srgbClr val="FF0000"/>
                </a:solidFill>
              </a:rPr>
              <a:t>Nim</a:t>
            </a:r>
            <a:r>
              <a:rPr lang="en-US" sz="4000" dirty="0" smtClean="0">
                <a:solidFill>
                  <a:srgbClr val="FF0000"/>
                </a:solidFill>
              </a:rPr>
              <a:t> Strategy</a:t>
            </a:r>
            <a:endParaRPr lang="en-US" sz="4000" dirty="0">
              <a:solidFill>
                <a:srgbClr val="FF0000"/>
              </a:solidFill>
            </a:endParaRPr>
          </a:p>
        </p:txBody>
      </p:sp>
      <p:sp>
        <p:nvSpPr>
          <p:cNvPr id="7106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4000" dirty="0" err="1">
                <a:solidFill>
                  <a:srgbClr val="FF0000"/>
                </a:solidFill>
              </a:rPr>
              <a:t>Minimax</a:t>
            </a:r>
            <a:r>
              <a:rPr lang="en-US" sz="4000" dirty="0">
                <a:solidFill>
                  <a:srgbClr val="FF0000"/>
                </a:solidFill>
              </a:rPr>
              <a:t> Algorithm</a:t>
            </a:r>
            <a:endParaRPr lang="en-US" dirty="0">
              <a:solidFill>
                <a:schemeClr val="tx1"/>
              </a:solidFill>
            </a:endParaRPr>
          </a:p>
        </p:txBody>
      </p:sp>
      <p:sp>
        <p:nvSpPr>
          <p:cNvPr id="785411" name="Rectangle 3"/>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Games like </a:t>
            </a:r>
            <a:r>
              <a:rPr lang="en-US" sz="2400" b="0" dirty="0" err="1">
                <a:solidFill>
                  <a:srgbClr val="000000"/>
                </a:solidFill>
              </a:rPr>
              <a:t>Nim</a:t>
            </a:r>
            <a:r>
              <a:rPr lang="en-US" sz="2400" b="0" dirty="0">
                <a:solidFill>
                  <a:srgbClr val="000000"/>
                </a:solidFill>
              </a:rPr>
              <a:t> are simple enough that it is possible to solve them completely in a relatively small amount of time.</a:t>
            </a:r>
          </a:p>
          <a:p>
            <a:pPr marL="342900" indent="-342900" algn="just">
              <a:lnSpc>
                <a:spcPct val="85000"/>
              </a:lnSpc>
              <a:spcAft>
                <a:spcPct val="50000"/>
              </a:spcAft>
              <a:buFontTx/>
              <a:buChar char="•"/>
            </a:pPr>
            <a:r>
              <a:rPr lang="en-US" sz="2400" b="0" dirty="0">
                <a:solidFill>
                  <a:srgbClr val="000000"/>
                </a:solidFill>
              </a:rPr>
              <a:t>For more complex games, it is necessary to cut off the analysis at some point and then evaluate the position, presumably using some function</a:t>
            </a:r>
            <a:r>
              <a:rPr lang="en-US" sz="2400" b="0" dirty="0" smtClean="0">
                <a:solidFill>
                  <a:srgbClr val="000000"/>
                </a:solidFill>
              </a:rPr>
              <a:t> that </a:t>
            </a:r>
            <a:r>
              <a:rPr lang="en-US" sz="2400" b="0" dirty="0">
                <a:solidFill>
                  <a:srgbClr val="000000"/>
                </a:solidFill>
              </a:rPr>
              <a:t>looks at a position and returns a </a:t>
            </a:r>
            <a:r>
              <a:rPr lang="en-US" sz="2400" i="1" dirty="0">
                <a:solidFill>
                  <a:srgbClr val="000000"/>
                </a:solidFill>
              </a:rPr>
              <a:t>rating</a:t>
            </a:r>
            <a:r>
              <a:rPr lang="en-US" sz="2400" b="0" dirty="0">
                <a:solidFill>
                  <a:srgbClr val="000000"/>
                </a:solidFill>
              </a:rPr>
              <a:t> for that position.  Positive ratings are good for the player to move; negative ones are bad.</a:t>
            </a:r>
          </a:p>
          <a:p>
            <a:pPr marL="342900" indent="-342900" algn="just">
              <a:lnSpc>
                <a:spcPct val="85000"/>
              </a:lnSpc>
              <a:spcAft>
                <a:spcPct val="50000"/>
              </a:spcAft>
              <a:buFontTx/>
              <a:buChar char="•"/>
            </a:pPr>
            <a:r>
              <a:rPr lang="en-US" sz="2400" b="0" dirty="0">
                <a:solidFill>
                  <a:srgbClr val="000000"/>
                </a:solidFill>
              </a:rPr>
              <a:t>When your game player searches the tree for best move, it can’t simply choose the one with the highest rating because  you control only half the play.</a:t>
            </a:r>
          </a:p>
          <a:p>
            <a:pPr marL="342900" indent="-342900" algn="just">
              <a:lnSpc>
                <a:spcPct val="85000"/>
              </a:lnSpc>
              <a:spcAft>
                <a:spcPct val="50000"/>
              </a:spcAft>
              <a:buFontTx/>
              <a:buChar char="•"/>
            </a:pPr>
            <a:r>
              <a:rPr lang="en-US" sz="2400" b="0" dirty="0">
                <a:solidFill>
                  <a:srgbClr val="000000"/>
                </a:solidFill>
              </a:rPr>
              <a:t>What you want instead is to choose the move that minimizes the maximum rating available to your opponent. </a:t>
            </a:r>
            <a:r>
              <a:rPr lang="en-US" sz="1600" b="0" dirty="0">
                <a:solidFill>
                  <a:srgbClr val="000000"/>
                </a:solidFill>
              </a:rPr>
              <a:t> </a:t>
            </a:r>
            <a:r>
              <a:rPr lang="en-US" sz="2400" b="0" dirty="0">
                <a:solidFill>
                  <a:srgbClr val="000000"/>
                </a:solidFill>
              </a:rPr>
              <a:t>This strategy is called the </a:t>
            </a:r>
            <a:r>
              <a:rPr lang="en-US" sz="2400" i="1" dirty="0" err="1">
                <a:solidFill>
                  <a:srgbClr val="000000"/>
                </a:solidFill>
              </a:rPr>
              <a:t>minimax</a:t>
            </a:r>
            <a:r>
              <a:rPr lang="en-US" sz="2400" b="0" dirty="0">
                <a:solidFill>
                  <a:srgbClr val="000000"/>
                </a:solidFill>
              </a:rPr>
              <a:t> 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5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5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autoUpdateAnimBg="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7493" name="Line 37"/>
          <p:cNvSpPr>
            <a:spLocks noChangeShapeType="1"/>
          </p:cNvSpPr>
          <p:nvPr/>
        </p:nvSpPr>
        <p:spPr bwMode="auto">
          <a:xfrm flipH="1" flipV="1">
            <a:off x="4572000" y="3632200"/>
            <a:ext cx="1588" cy="1439863"/>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2" name="Line 36"/>
          <p:cNvSpPr>
            <a:spLocks noChangeShapeType="1"/>
          </p:cNvSpPr>
          <p:nvPr/>
        </p:nvSpPr>
        <p:spPr bwMode="auto">
          <a:xfrm flipH="1" flipV="1">
            <a:off x="4572000" y="3630613"/>
            <a:ext cx="2640013" cy="1450975"/>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1" name="Line 35"/>
          <p:cNvSpPr>
            <a:spLocks noChangeShapeType="1"/>
          </p:cNvSpPr>
          <p:nvPr/>
        </p:nvSpPr>
        <p:spPr bwMode="auto">
          <a:xfrm flipV="1">
            <a:off x="1949450" y="3627438"/>
            <a:ext cx="2622550" cy="1438275"/>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2" name="Group 18"/>
          <p:cNvGrpSpPr>
            <a:grpSpLocks/>
          </p:cNvGrpSpPr>
          <p:nvPr/>
        </p:nvGrpSpPr>
        <p:grpSpPr bwMode="auto">
          <a:xfrm>
            <a:off x="1054100" y="5118100"/>
            <a:ext cx="1778000" cy="774700"/>
            <a:chOff x="664" y="2928"/>
            <a:chExt cx="1120" cy="488"/>
          </a:xfrm>
        </p:grpSpPr>
        <p:cxnSp>
          <p:nvCxnSpPr>
            <p:cNvPr id="787471" name="AutoShape 15"/>
            <p:cNvCxnSpPr>
              <a:cxnSpLocks noChangeShapeType="1"/>
              <a:stCxn id="787468" idx="0"/>
              <a:endCxn id="787467"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72" name="AutoShape 16"/>
            <p:cNvCxnSpPr>
              <a:cxnSpLocks noChangeShapeType="1"/>
              <a:stCxn id="787469" idx="0"/>
              <a:endCxn id="787467"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73" name="AutoShape 17"/>
            <p:cNvCxnSpPr>
              <a:cxnSpLocks noChangeShapeType="1"/>
              <a:stCxn id="787470" idx="0"/>
              <a:endCxn id="787467"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58"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A </a:t>
            </a:r>
            <a:r>
              <a:rPr lang="en-US" sz="4000" dirty="0" err="1">
                <a:solidFill>
                  <a:srgbClr val="FF0000"/>
                </a:solidFill>
              </a:rPr>
              <a:t>Minimax</a:t>
            </a:r>
            <a:r>
              <a:rPr lang="en-US" sz="4000" dirty="0">
                <a:solidFill>
                  <a:srgbClr val="FF0000"/>
                </a:solidFill>
              </a:rPr>
              <a:t> Illustration</a:t>
            </a:r>
            <a:endParaRPr lang="en-US" sz="3600" dirty="0">
              <a:solidFill>
                <a:srgbClr val="FF0000"/>
              </a:solidFill>
            </a:endParaRPr>
          </a:p>
        </p:txBody>
      </p:sp>
      <p:sp>
        <p:nvSpPr>
          <p:cNvPr id="787465" name="Oval 9"/>
          <p:cNvSpPr>
            <a:spLocks noChangeArrowheads="1"/>
          </p:cNvSpPr>
          <p:nvPr/>
        </p:nvSpPr>
        <p:spPr bwMode="auto">
          <a:xfrm>
            <a:off x="4533900" y="3594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7" name="Oval 11"/>
          <p:cNvSpPr>
            <a:spLocks noChangeArrowheads="1"/>
          </p:cNvSpPr>
          <p:nvPr/>
        </p:nvSpPr>
        <p:spPr bwMode="auto">
          <a:xfrm>
            <a:off x="19050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8" name="Oval 12"/>
          <p:cNvSpPr>
            <a:spLocks noChangeArrowheads="1"/>
          </p:cNvSpPr>
          <p:nvPr/>
        </p:nvSpPr>
        <p:spPr bwMode="auto">
          <a:xfrm>
            <a:off x="9779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9" name="Oval 13"/>
          <p:cNvSpPr>
            <a:spLocks noChangeArrowheads="1"/>
          </p:cNvSpPr>
          <p:nvPr/>
        </p:nvSpPr>
        <p:spPr bwMode="auto">
          <a:xfrm>
            <a:off x="19050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70" name="Oval 14"/>
          <p:cNvSpPr>
            <a:spLocks noChangeArrowheads="1"/>
          </p:cNvSpPr>
          <p:nvPr/>
        </p:nvSpPr>
        <p:spPr bwMode="auto">
          <a:xfrm>
            <a:off x="28321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3" name="Group 19"/>
          <p:cNvGrpSpPr>
            <a:grpSpLocks/>
          </p:cNvGrpSpPr>
          <p:nvPr/>
        </p:nvGrpSpPr>
        <p:grpSpPr bwMode="auto">
          <a:xfrm>
            <a:off x="3683000" y="5118100"/>
            <a:ext cx="1778000" cy="774700"/>
            <a:chOff x="664" y="2928"/>
            <a:chExt cx="1120" cy="488"/>
          </a:xfrm>
        </p:grpSpPr>
        <p:cxnSp>
          <p:nvCxnSpPr>
            <p:cNvPr id="787476" name="AutoShape 20"/>
            <p:cNvCxnSpPr>
              <a:cxnSpLocks noChangeShapeType="1"/>
              <a:stCxn id="787480" idx="0"/>
              <a:endCxn id="787479"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77" name="AutoShape 21"/>
            <p:cNvCxnSpPr>
              <a:cxnSpLocks noChangeShapeType="1"/>
              <a:stCxn id="787481" idx="0"/>
              <a:endCxn id="787479"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78" name="AutoShape 22"/>
            <p:cNvCxnSpPr>
              <a:cxnSpLocks noChangeShapeType="1"/>
              <a:stCxn id="787482" idx="0"/>
              <a:endCxn id="787479"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79" name="Oval 23"/>
          <p:cNvSpPr>
            <a:spLocks noChangeArrowheads="1"/>
          </p:cNvSpPr>
          <p:nvPr/>
        </p:nvSpPr>
        <p:spPr bwMode="auto">
          <a:xfrm>
            <a:off x="45339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0" name="Oval 24"/>
          <p:cNvSpPr>
            <a:spLocks noChangeArrowheads="1"/>
          </p:cNvSpPr>
          <p:nvPr/>
        </p:nvSpPr>
        <p:spPr bwMode="auto">
          <a:xfrm>
            <a:off x="36068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1" name="Oval 25"/>
          <p:cNvSpPr>
            <a:spLocks noChangeArrowheads="1"/>
          </p:cNvSpPr>
          <p:nvPr/>
        </p:nvSpPr>
        <p:spPr bwMode="auto">
          <a:xfrm>
            <a:off x="45339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2" name="Oval 26"/>
          <p:cNvSpPr>
            <a:spLocks noChangeArrowheads="1"/>
          </p:cNvSpPr>
          <p:nvPr/>
        </p:nvSpPr>
        <p:spPr bwMode="auto">
          <a:xfrm>
            <a:off x="54610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4" name="Group 27"/>
          <p:cNvGrpSpPr>
            <a:grpSpLocks/>
          </p:cNvGrpSpPr>
          <p:nvPr/>
        </p:nvGrpSpPr>
        <p:grpSpPr bwMode="auto">
          <a:xfrm>
            <a:off x="6311900" y="5118100"/>
            <a:ext cx="1778000" cy="774700"/>
            <a:chOff x="664" y="2928"/>
            <a:chExt cx="1120" cy="488"/>
          </a:xfrm>
        </p:grpSpPr>
        <p:cxnSp>
          <p:nvCxnSpPr>
            <p:cNvPr id="787484" name="AutoShape 28"/>
            <p:cNvCxnSpPr>
              <a:cxnSpLocks noChangeShapeType="1"/>
              <a:stCxn id="787488" idx="0"/>
              <a:endCxn id="787487"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85" name="AutoShape 29"/>
            <p:cNvCxnSpPr>
              <a:cxnSpLocks noChangeShapeType="1"/>
              <a:stCxn id="787489" idx="0"/>
              <a:endCxn id="787487"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86" name="AutoShape 30"/>
            <p:cNvCxnSpPr>
              <a:cxnSpLocks noChangeShapeType="1"/>
              <a:stCxn id="787490" idx="0"/>
              <a:endCxn id="787487"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87" name="Oval 31"/>
          <p:cNvSpPr>
            <a:spLocks noChangeArrowheads="1"/>
          </p:cNvSpPr>
          <p:nvPr/>
        </p:nvSpPr>
        <p:spPr bwMode="auto">
          <a:xfrm>
            <a:off x="71628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8" name="Oval 32"/>
          <p:cNvSpPr>
            <a:spLocks noChangeArrowheads="1"/>
          </p:cNvSpPr>
          <p:nvPr/>
        </p:nvSpPr>
        <p:spPr bwMode="auto">
          <a:xfrm>
            <a:off x="62357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9" name="Oval 33"/>
          <p:cNvSpPr>
            <a:spLocks noChangeArrowheads="1"/>
          </p:cNvSpPr>
          <p:nvPr/>
        </p:nvSpPr>
        <p:spPr bwMode="auto">
          <a:xfrm>
            <a:off x="71628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0" name="Oval 34"/>
          <p:cNvSpPr>
            <a:spLocks noChangeArrowheads="1"/>
          </p:cNvSpPr>
          <p:nvPr/>
        </p:nvSpPr>
        <p:spPr bwMode="auto">
          <a:xfrm>
            <a:off x="80899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4" name="Text Box 38"/>
          <p:cNvSpPr txBox="1">
            <a:spLocks noChangeArrowheads="1"/>
          </p:cNvSpPr>
          <p:nvPr/>
        </p:nvSpPr>
        <p:spPr bwMode="auto">
          <a:xfrm>
            <a:off x="673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+7</a:t>
            </a:r>
          </a:p>
        </p:txBody>
      </p:sp>
      <p:sp>
        <p:nvSpPr>
          <p:cNvPr id="787495" name="Text Box 39"/>
          <p:cNvSpPr txBox="1">
            <a:spLocks noChangeArrowheads="1"/>
          </p:cNvSpPr>
          <p:nvPr/>
        </p:nvSpPr>
        <p:spPr bwMode="auto">
          <a:xfrm>
            <a:off x="16002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+6</a:t>
            </a:r>
          </a:p>
        </p:txBody>
      </p:sp>
      <p:sp>
        <p:nvSpPr>
          <p:cNvPr id="787496" name="Text Box 40"/>
          <p:cNvSpPr txBox="1">
            <a:spLocks noChangeArrowheads="1"/>
          </p:cNvSpPr>
          <p:nvPr/>
        </p:nvSpPr>
        <p:spPr bwMode="auto">
          <a:xfrm>
            <a:off x="25273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9</a:t>
            </a:r>
          </a:p>
        </p:txBody>
      </p:sp>
      <p:sp>
        <p:nvSpPr>
          <p:cNvPr id="787498" name="Text Box 42"/>
          <p:cNvSpPr txBox="1">
            <a:spLocks noChangeArrowheads="1"/>
          </p:cNvSpPr>
          <p:nvPr/>
        </p:nvSpPr>
        <p:spPr bwMode="auto">
          <a:xfrm>
            <a:off x="33020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5</a:t>
            </a:r>
          </a:p>
        </p:txBody>
      </p:sp>
      <p:sp>
        <p:nvSpPr>
          <p:cNvPr id="787499" name="Text Box 43"/>
          <p:cNvSpPr txBox="1">
            <a:spLocks noChangeArrowheads="1"/>
          </p:cNvSpPr>
          <p:nvPr/>
        </p:nvSpPr>
        <p:spPr bwMode="auto">
          <a:xfrm>
            <a:off x="4229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+9</a:t>
            </a:r>
          </a:p>
        </p:txBody>
      </p:sp>
      <p:sp>
        <p:nvSpPr>
          <p:cNvPr id="787500" name="Text Box 44"/>
          <p:cNvSpPr txBox="1">
            <a:spLocks noChangeArrowheads="1"/>
          </p:cNvSpPr>
          <p:nvPr/>
        </p:nvSpPr>
        <p:spPr bwMode="auto">
          <a:xfrm>
            <a:off x="51562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4</a:t>
            </a:r>
          </a:p>
        </p:txBody>
      </p:sp>
      <p:sp>
        <p:nvSpPr>
          <p:cNvPr id="787501" name="Text Box 45"/>
          <p:cNvSpPr txBox="1">
            <a:spLocks noChangeArrowheads="1"/>
          </p:cNvSpPr>
          <p:nvPr/>
        </p:nvSpPr>
        <p:spPr bwMode="auto">
          <a:xfrm>
            <a:off x="59309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1</a:t>
            </a:r>
          </a:p>
        </p:txBody>
      </p:sp>
      <p:sp>
        <p:nvSpPr>
          <p:cNvPr id="787502" name="Text Box 46"/>
          <p:cNvSpPr txBox="1">
            <a:spLocks noChangeArrowheads="1"/>
          </p:cNvSpPr>
          <p:nvPr/>
        </p:nvSpPr>
        <p:spPr bwMode="auto">
          <a:xfrm>
            <a:off x="68580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+1</a:t>
            </a:r>
          </a:p>
        </p:txBody>
      </p:sp>
      <p:sp>
        <p:nvSpPr>
          <p:cNvPr id="787503" name="Text Box 47"/>
          <p:cNvSpPr txBox="1">
            <a:spLocks noChangeArrowheads="1"/>
          </p:cNvSpPr>
          <p:nvPr/>
        </p:nvSpPr>
        <p:spPr bwMode="auto">
          <a:xfrm>
            <a:off x="7785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2</a:t>
            </a:r>
          </a:p>
        </p:txBody>
      </p:sp>
      <p:sp>
        <p:nvSpPr>
          <p:cNvPr id="787504" name="Oval 48"/>
          <p:cNvSpPr>
            <a:spLocks noChangeArrowheads="1"/>
          </p:cNvSpPr>
          <p:nvPr/>
        </p:nvSpPr>
        <p:spPr bwMode="auto">
          <a:xfrm>
            <a:off x="4267200" y="5791200"/>
            <a:ext cx="609600" cy="609600"/>
          </a:xfrm>
          <a:prstGeom prst="ellipse">
            <a:avLst/>
          </a:prstGeom>
          <a:noFill/>
          <a:ln w="22225">
            <a:solidFill>
              <a:srgbClr val="009900"/>
            </a:solidFill>
            <a:round/>
            <a:headEnd/>
            <a:tailEnd/>
          </a:ln>
          <a:effectLst/>
        </p:spPr>
        <p:txBody>
          <a:bodyPr wrap="none" anchor="ctr">
            <a:prstTxWarp prst="textNoShape">
              <a:avLst/>
            </a:prstTxWarp>
          </a:bodyPr>
          <a:lstStyle/>
          <a:p>
            <a:endParaRPr lang="en-US">
              <a:solidFill>
                <a:srgbClr val="000000"/>
              </a:solidFill>
            </a:endParaRPr>
          </a:p>
        </p:txBody>
      </p:sp>
      <p:sp>
        <p:nvSpPr>
          <p:cNvPr id="787505" name="Oval 49"/>
          <p:cNvSpPr>
            <a:spLocks noChangeArrowheads="1"/>
          </p:cNvSpPr>
          <p:nvPr/>
        </p:nvSpPr>
        <p:spPr bwMode="auto">
          <a:xfrm>
            <a:off x="7835900" y="5791200"/>
            <a:ext cx="609600" cy="609600"/>
          </a:xfrm>
          <a:prstGeom prst="ellipse">
            <a:avLst/>
          </a:prstGeom>
          <a:noFill/>
          <a:ln w="22225">
            <a:solidFill>
              <a:srgbClr val="009900"/>
            </a:solidFill>
            <a:round/>
            <a:headEnd/>
            <a:tailEnd/>
          </a:ln>
          <a:effectLst/>
        </p:spPr>
        <p:txBody>
          <a:bodyPr wrap="none" anchor="ctr">
            <a:prstTxWarp prst="textNoShape">
              <a:avLst/>
            </a:prstTxWarp>
          </a:bodyPr>
          <a:lstStyle/>
          <a:p>
            <a:endParaRPr lang="en-US">
              <a:solidFill>
                <a:srgbClr val="000000"/>
              </a:solidFill>
            </a:endParaRPr>
          </a:p>
        </p:txBody>
      </p:sp>
      <p:grpSp>
        <p:nvGrpSpPr>
          <p:cNvPr id="5" name="Group 56"/>
          <p:cNvGrpSpPr>
            <a:grpSpLocks/>
          </p:cNvGrpSpPr>
          <p:nvPr/>
        </p:nvGrpSpPr>
        <p:grpSpPr bwMode="auto">
          <a:xfrm>
            <a:off x="3352800" y="5791200"/>
            <a:ext cx="1460500" cy="609600"/>
            <a:chOff x="2112" y="3648"/>
            <a:chExt cx="920" cy="384"/>
          </a:xfrm>
        </p:grpSpPr>
        <p:sp>
          <p:nvSpPr>
            <p:cNvPr id="787506" name="Oval 50"/>
            <p:cNvSpPr>
              <a:spLocks noChangeArrowheads="1"/>
            </p:cNvSpPr>
            <p:nvPr/>
          </p:nvSpPr>
          <p:spPr bwMode="auto">
            <a:xfrm>
              <a:off x="2112" y="3648"/>
              <a:ext cx="384" cy="384"/>
            </a:xfrm>
            <a:prstGeom prst="ellips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6" name="Group 54"/>
            <p:cNvGrpSpPr>
              <a:grpSpLocks/>
            </p:cNvGrpSpPr>
            <p:nvPr/>
          </p:nvGrpSpPr>
          <p:grpSpPr bwMode="auto">
            <a:xfrm>
              <a:off x="2744" y="3688"/>
              <a:ext cx="288" cy="288"/>
              <a:chOff x="2880" y="3120"/>
              <a:chExt cx="288" cy="288"/>
            </a:xfrm>
          </p:grpSpPr>
          <p:sp>
            <p:nvSpPr>
              <p:cNvPr id="787507" name="Line 51"/>
              <p:cNvSpPr>
                <a:spLocks noChangeShapeType="1"/>
              </p:cNvSpPr>
              <p:nvPr/>
            </p:nvSpPr>
            <p:spPr bwMode="auto">
              <a:xfrm>
                <a:off x="2880" y="3120"/>
                <a:ext cx="288" cy="288"/>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509" name="Line 53"/>
              <p:cNvSpPr>
                <a:spLocks noChangeShapeType="1"/>
              </p:cNvSpPr>
              <p:nvPr/>
            </p:nvSpPr>
            <p:spPr bwMode="auto">
              <a:xfrm rot="-5400000">
                <a:off x="2880" y="3120"/>
                <a:ext cx="288" cy="288"/>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sp>
        <p:nvSpPr>
          <p:cNvPr id="787511" name="Rectangle 55"/>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Suppose that the ratings two turns from now are as shown.</a:t>
            </a:r>
          </a:p>
          <a:p>
            <a:pPr marL="342900" indent="-342900" algn="just">
              <a:lnSpc>
                <a:spcPct val="85000"/>
              </a:lnSpc>
              <a:spcAft>
                <a:spcPct val="50000"/>
              </a:spcAft>
              <a:buFontTx/>
              <a:buChar char="•"/>
            </a:pPr>
            <a:r>
              <a:rPr lang="en-US" sz="2400" b="0">
                <a:solidFill>
                  <a:srgbClr val="000000"/>
                </a:solidFill>
              </a:rPr>
              <a:t>From your perspective, the +9 initially looks attractive.</a:t>
            </a:r>
          </a:p>
          <a:p>
            <a:pPr marL="342900" indent="-342900" algn="just">
              <a:lnSpc>
                <a:spcPct val="85000"/>
              </a:lnSpc>
              <a:spcAft>
                <a:spcPct val="50000"/>
              </a:spcAft>
              <a:buFontTx/>
              <a:buChar char="•"/>
            </a:pPr>
            <a:r>
              <a:rPr lang="en-US" sz="2400" b="0">
                <a:solidFill>
                  <a:srgbClr val="000000"/>
                </a:solidFill>
              </a:rPr>
              <a:t>Unfortunately, your can’t get there, since the –5 is better for your opponent.</a:t>
            </a:r>
          </a:p>
          <a:p>
            <a:pPr marL="342900" indent="-342900" algn="just">
              <a:lnSpc>
                <a:spcPct val="85000"/>
              </a:lnSpc>
              <a:spcAft>
                <a:spcPct val="50000"/>
              </a:spcAft>
              <a:buFontTx/>
              <a:buChar char="•"/>
            </a:pPr>
            <a:r>
              <a:rPr lang="en-US" sz="2400" b="0">
                <a:solidFill>
                  <a:srgbClr val="000000"/>
                </a:solidFill>
              </a:rPr>
              <a:t>The best you can do is choose the move that leads to the –2.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511">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875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87511">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xit" presetSubtype="0" fill="hold" grpId="1" nodeType="afterEffect">
                                  <p:stCondLst>
                                    <p:cond delay="0"/>
                                  </p:stCondLst>
                                  <p:childTnLst>
                                    <p:set>
                                      <p:cBhvr>
                                        <p:cTn id="16" dur="1" fill="hold">
                                          <p:stCondLst>
                                            <p:cond delay="0"/>
                                          </p:stCondLst>
                                        </p:cTn>
                                        <p:tgtEl>
                                          <p:spTgt spid="78750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87511">
                                            <p:txEl>
                                              <p:pRg st="3" end="3"/>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787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504" grpId="0" animBg="1"/>
      <p:bldP spid="787504" grpId="1" animBg="1"/>
      <p:bldP spid="787505" grpId="0" animBg="1"/>
      <p:bldP spid="787511" grpId="0" build="p" autoUpdateAnimBg="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Right-Hand Rule</a:t>
            </a:r>
            <a:endParaRPr lang="en-US" sz="4000" dirty="0">
              <a:solidFill>
                <a:schemeClr val="tx1"/>
              </a:solidFill>
            </a:endParaRPr>
          </a:p>
        </p:txBody>
      </p:sp>
      <p:pic>
        <p:nvPicPr>
          <p:cNvPr id="694313" name="Picture 41" descr="SampleMaze"/>
          <p:cNvPicPr>
            <a:picLocks noChangeAspect="1" noChangeArrowheads="1"/>
          </p:cNvPicPr>
          <p:nvPr/>
        </p:nvPicPr>
        <p:blipFill>
          <a:blip r:embed="rId3"/>
          <a:srcRect/>
          <a:stretch>
            <a:fillRect/>
          </a:stretch>
        </p:blipFill>
        <p:spPr bwMode="auto">
          <a:xfrm>
            <a:off x="5441950" y="1320800"/>
            <a:ext cx="3244850" cy="3298825"/>
          </a:xfrm>
          <a:prstGeom prst="rect">
            <a:avLst/>
          </a:prstGeom>
          <a:noFill/>
        </p:spPr>
      </p:pic>
      <p:sp>
        <p:nvSpPr>
          <p:cNvPr id="694315" name="Text Box 43"/>
          <p:cNvSpPr txBox="1">
            <a:spLocks noChangeArrowheads="1"/>
          </p:cNvSpPr>
          <p:nvPr/>
        </p:nvSpPr>
        <p:spPr bwMode="auto">
          <a:xfrm>
            <a:off x="6859588" y="271545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sym typeface="Symbol" charset="2"/>
              </a:rPr>
              <a:t></a:t>
            </a:r>
            <a:endParaRPr lang="en-US" sz="2400">
              <a:solidFill>
                <a:srgbClr val="000000"/>
              </a:solidFill>
            </a:endParaRPr>
          </a:p>
        </p:txBody>
      </p:sp>
      <p:pic>
        <p:nvPicPr>
          <p:cNvPr id="694314" name="Picture 42" descr="RHRMaze"/>
          <p:cNvPicPr>
            <a:picLocks noChangeAspect="1" noChangeArrowheads="1"/>
          </p:cNvPicPr>
          <p:nvPr/>
        </p:nvPicPr>
        <p:blipFill>
          <a:blip r:embed="rId4"/>
          <a:srcRect/>
          <a:stretch>
            <a:fillRect/>
          </a:stretch>
        </p:blipFill>
        <p:spPr bwMode="auto">
          <a:xfrm>
            <a:off x="5441950" y="1320800"/>
            <a:ext cx="3244850" cy="3298825"/>
          </a:xfrm>
          <a:prstGeom prst="rect">
            <a:avLst/>
          </a:prstGeom>
          <a:noFill/>
        </p:spPr>
      </p:pic>
      <p:sp>
        <p:nvSpPr>
          <p:cNvPr id="694316" name="Text Box 44"/>
          <p:cNvSpPr txBox="1">
            <a:spLocks noChangeArrowheads="1"/>
          </p:cNvSpPr>
          <p:nvPr/>
        </p:nvSpPr>
        <p:spPr bwMode="auto">
          <a:xfrm>
            <a:off x="6858000" y="4459515"/>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sym typeface="Symbol" charset="2"/>
              </a:rPr>
              <a:t></a:t>
            </a:r>
            <a:endParaRPr lang="en-US" sz="2400">
              <a:solidFill>
                <a:srgbClr val="000000"/>
              </a:solidFill>
            </a:endParaRPr>
          </a:p>
        </p:txBody>
      </p:sp>
      <p:sp>
        <p:nvSpPr>
          <p:cNvPr id="694317" name="Rectangle 45"/>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most widely known strategy for solving a maze is called the </a:t>
            </a:r>
            <a:r>
              <a:rPr lang="en-US" sz="2400" i="1">
                <a:solidFill>
                  <a:srgbClr val="000000"/>
                </a:solidFill>
              </a:rPr>
              <a:t>right-hand rule</a:t>
            </a:r>
            <a:r>
              <a:rPr lang="en-US" sz="2400" b="0">
                <a:solidFill>
                  <a:srgbClr val="000000"/>
                </a:solidFill>
              </a:rPr>
              <a:t>, in which you put your right hand on the wall and keep it there until you find an exit.</a:t>
            </a:r>
          </a:p>
          <a:p>
            <a:pPr marL="342900" indent="-342900" algn="just">
              <a:lnSpc>
                <a:spcPct val="85000"/>
              </a:lnSpc>
              <a:spcAft>
                <a:spcPct val="50000"/>
              </a:spcAft>
              <a:buFontTx/>
              <a:buChar char="•"/>
            </a:pPr>
            <a:r>
              <a:rPr lang="en-US" sz="2400" b="0">
                <a:solidFill>
                  <a:srgbClr val="000000"/>
                </a:solidFill>
              </a:rPr>
              <a:t>If Theseus applies the right-hand rule in this maze, the solution path looks like this.</a:t>
            </a:r>
          </a:p>
          <a:p>
            <a:pPr marL="342900" indent="-342900" algn="just">
              <a:lnSpc>
                <a:spcPct val="85000"/>
              </a:lnSpc>
              <a:spcAft>
                <a:spcPct val="50000"/>
              </a:spcAft>
              <a:buFontTx/>
              <a:buChar char="•"/>
            </a:pPr>
            <a:r>
              <a:rPr lang="en-US" sz="2400" b="0">
                <a:solidFill>
                  <a:srgbClr val="000000"/>
                </a:solidFill>
              </a:rPr>
              <a:t>Unfortunately, the right-hand rule doesn’t work if there are loops in the maze that surround either the starting position or the goal.</a:t>
            </a:r>
          </a:p>
          <a:p>
            <a:pPr marL="342900" indent="-342900" algn="just">
              <a:lnSpc>
                <a:spcPct val="85000"/>
              </a:lnSpc>
              <a:spcAft>
                <a:spcPct val="50000"/>
              </a:spcAft>
              <a:buFontTx/>
              <a:buChar char="•"/>
            </a:pPr>
            <a:r>
              <a:rPr lang="en-US" sz="2400" b="0">
                <a:solidFill>
                  <a:srgbClr val="000000"/>
                </a:solidFill>
              </a:rPr>
              <a:t>In this maze, the right-hand rule sends Theseus into an infinite loop.</a:t>
            </a:r>
          </a:p>
        </p:txBody>
      </p:sp>
      <p:pic>
        <p:nvPicPr>
          <p:cNvPr id="694319" name="Picture 47" descr="RHRFailsMaze"/>
          <p:cNvPicPr>
            <a:picLocks noChangeAspect="1" noChangeArrowheads="1"/>
          </p:cNvPicPr>
          <p:nvPr/>
        </p:nvPicPr>
        <p:blipFill>
          <a:blip r:embed="rId5"/>
          <a:srcRect/>
          <a:stretch>
            <a:fillRect/>
          </a:stretch>
        </p:blipFill>
        <p:spPr bwMode="auto">
          <a:xfrm>
            <a:off x="5441950" y="1320800"/>
            <a:ext cx="3244850" cy="3298825"/>
          </a:xfrm>
          <a:prstGeom prst="rect">
            <a:avLst/>
          </a:prstGeom>
          <a:noFill/>
        </p:spPr>
      </p:pic>
      <p:pic>
        <p:nvPicPr>
          <p:cNvPr id="694320" name="Picture 48" descr="RHRFailsPath"/>
          <p:cNvPicPr>
            <a:picLocks noChangeAspect="1" noChangeArrowheads="1"/>
          </p:cNvPicPr>
          <p:nvPr/>
        </p:nvPicPr>
        <p:blipFill>
          <a:blip r:embed="rId6"/>
          <a:srcRect/>
          <a:stretch>
            <a:fillRect/>
          </a:stretch>
        </p:blipFill>
        <p:spPr bwMode="auto">
          <a:xfrm>
            <a:off x="5441950" y="1320800"/>
            <a:ext cx="3244850" cy="3298825"/>
          </a:xfrm>
          <a:prstGeom prst="rect">
            <a:avLst/>
          </a:prstGeom>
          <a:noFill/>
        </p:spPr>
      </p:pic>
      <p:sp>
        <p:nvSpPr>
          <p:cNvPr id="694321" name="Text Box 49"/>
          <p:cNvSpPr txBox="1">
            <a:spLocks noChangeArrowheads="1"/>
          </p:cNvSpPr>
          <p:nvPr/>
        </p:nvSpPr>
        <p:spPr bwMode="auto">
          <a:xfrm>
            <a:off x="6859588" y="271545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431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943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6943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94317">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694319"/>
                                        </p:tgtEl>
                                        <p:attrNameLst>
                                          <p:attrName>style.visibility</p:attrName>
                                        </p:attrNameLst>
                                      </p:cBhvr>
                                      <p:to>
                                        <p:strVal val="visible"/>
                                      </p:to>
                                    </p:set>
                                  </p:childTnLst>
                                </p:cTn>
                              </p:par>
                            </p:childTnLst>
                          </p:cTn>
                        </p:par>
                        <p:par>
                          <p:cTn id="20" fill="hold">
                            <p:stCondLst>
                              <p:cond delay="500"/>
                            </p:stCondLst>
                            <p:childTnLst>
                              <p:par>
                                <p:cTn id="21" presetID="1" presetClass="exit" presetSubtype="0" fill="hold" nodeType="afterEffect">
                                  <p:stCondLst>
                                    <p:cond delay="0"/>
                                  </p:stCondLst>
                                  <p:childTnLst>
                                    <p:set>
                                      <p:cBhvr>
                                        <p:cTn id="22" dur="1" fill="hold">
                                          <p:stCondLst>
                                            <p:cond delay="0"/>
                                          </p:stCondLst>
                                        </p:cTn>
                                        <p:tgtEl>
                                          <p:spTgt spid="6943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4316">
                                            <p:txEl>
                                              <p:pRg st="0" end="0"/>
                                            </p:txEl>
                                          </p:spTgt>
                                        </p:tgtEl>
                                        <p:attrNameLst>
                                          <p:attrName>style.visibility</p:attrName>
                                        </p:attrNameLst>
                                      </p:cBhvr>
                                      <p:to>
                                        <p:strVal val="hidden"/>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943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94317">
                                            <p:txEl>
                                              <p:pRg st="3" end="3"/>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94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316" grpId="0" build="p" autoUpdateAnimBg="0"/>
      <p:bldP spid="694316" grpId="1" build="allAtOnce"/>
      <p:bldP spid="694317" grpId="0" build="p" autoUpdateAnimBg="0"/>
      <p:bldP spid="694321" grpId="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Recursive View of Mazes</a:t>
            </a:r>
            <a:endParaRPr lang="en-US" sz="4000" dirty="0">
              <a:solidFill>
                <a:schemeClr val="tx1"/>
              </a:solidFill>
            </a:endParaRPr>
          </a:p>
        </p:txBody>
      </p:sp>
      <p:pic>
        <p:nvPicPr>
          <p:cNvPr id="696323" name="Picture 3" descr="SampleMaze"/>
          <p:cNvPicPr>
            <a:picLocks noChangeAspect="1" noChangeArrowheads="1"/>
          </p:cNvPicPr>
          <p:nvPr/>
        </p:nvPicPr>
        <p:blipFill>
          <a:blip r:embed="rId3"/>
          <a:srcRect/>
          <a:stretch>
            <a:fillRect/>
          </a:stretch>
        </p:blipFill>
        <p:spPr bwMode="auto">
          <a:xfrm>
            <a:off x="5441950" y="1319590"/>
            <a:ext cx="3244850" cy="3298825"/>
          </a:xfrm>
          <a:prstGeom prst="rect">
            <a:avLst/>
          </a:prstGeom>
          <a:noFill/>
        </p:spPr>
      </p:pic>
      <p:sp>
        <p:nvSpPr>
          <p:cNvPr id="696324" name="Text Box 4"/>
          <p:cNvSpPr txBox="1">
            <a:spLocks noChangeArrowheads="1"/>
          </p:cNvSpPr>
          <p:nvPr/>
        </p:nvSpPr>
        <p:spPr bwMode="auto">
          <a:xfrm>
            <a:off x="6859588" y="2702153"/>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
        <p:nvSpPr>
          <p:cNvPr id="696327" name="Rectangle 7"/>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It is also possible to solve a maze recursively.  Before you can do so, however, you have to find the right recursive insight. </a:t>
            </a:r>
          </a:p>
          <a:p>
            <a:pPr marL="342900" indent="-342900" algn="just">
              <a:lnSpc>
                <a:spcPct val="85000"/>
              </a:lnSpc>
              <a:spcAft>
                <a:spcPct val="50000"/>
              </a:spcAft>
              <a:buFontTx/>
              <a:buChar char="•"/>
            </a:pPr>
            <a:r>
              <a:rPr lang="en-US" sz="2400" b="0">
                <a:solidFill>
                  <a:srgbClr val="000000"/>
                </a:solidFill>
              </a:rPr>
              <a:t>Consider the maze shown at the right.  How can Theseus transform the problem into one of solving a simpler maze?</a:t>
            </a:r>
          </a:p>
          <a:p>
            <a:pPr marL="342900" indent="-342900" algn="just">
              <a:lnSpc>
                <a:spcPct val="85000"/>
              </a:lnSpc>
              <a:spcAft>
                <a:spcPct val="50000"/>
              </a:spcAft>
              <a:buFontTx/>
              <a:buChar char="•"/>
            </a:pPr>
            <a:r>
              <a:rPr lang="en-US" sz="2400" b="0">
                <a:solidFill>
                  <a:srgbClr val="000000"/>
                </a:solidFill>
              </a:rPr>
              <a:t>The insight you need is that a maze is solvable only if it is possible to solve one of the simpler mazes that results from shifting the starting location to an adjacent square and taking the current square out of the maze completely.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63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63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7" grpId="0" build="p" autoUpdateAnimBg="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Recursive View of Mazes</a:t>
            </a:r>
            <a:endParaRPr lang="en-US" sz="4000" dirty="0">
              <a:solidFill>
                <a:schemeClr val="tx1"/>
              </a:solidFill>
            </a:endParaRPr>
          </a:p>
        </p:txBody>
      </p:sp>
      <p:pic>
        <p:nvPicPr>
          <p:cNvPr id="698371" name="Picture 3" descr="SampleMaze"/>
          <p:cNvPicPr>
            <a:picLocks noChangeAspect="1" noChangeArrowheads="1"/>
          </p:cNvPicPr>
          <p:nvPr/>
        </p:nvPicPr>
        <p:blipFill>
          <a:blip r:embed="rId3"/>
          <a:srcRect/>
          <a:stretch>
            <a:fillRect/>
          </a:stretch>
        </p:blipFill>
        <p:spPr bwMode="auto">
          <a:xfrm>
            <a:off x="5441950" y="1319590"/>
            <a:ext cx="3244850" cy="3298825"/>
          </a:xfrm>
          <a:prstGeom prst="rect">
            <a:avLst/>
          </a:prstGeom>
          <a:noFill/>
        </p:spPr>
      </p:pic>
      <p:sp>
        <p:nvSpPr>
          <p:cNvPr id="698372" name="Text Box 4"/>
          <p:cNvSpPr txBox="1">
            <a:spLocks noChangeArrowheads="1"/>
          </p:cNvSpPr>
          <p:nvPr/>
        </p:nvSpPr>
        <p:spPr bwMode="auto">
          <a:xfrm>
            <a:off x="6859588" y="2702153"/>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
        <p:nvSpPr>
          <p:cNvPr id="698373" name="Rectangle 5"/>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Thus, the original maze is solvable only if one of the three mazes at the bottom of this slide is solvable.</a:t>
            </a:r>
          </a:p>
          <a:p>
            <a:pPr marL="342900" indent="-342900" algn="just">
              <a:lnSpc>
                <a:spcPct val="85000"/>
              </a:lnSpc>
              <a:spcAft>
                <a:spcPct val="50000"/>
              </a:spcAft>
              <a:buFontTx/>
              <a:buChar char="•"/>
            </a:pPr>
            <a:r>
              <a:rPr lang="en-US" sz="2400" b="0">
                <a:solidFill>
                  <a:srgbClr val="000000"/>
                </a:solidFill>
              </a:rPr>
              <a:t>Each of these mazes is “simpler” because it contains fewer squares.</a:t>
            </a:r>
          </a:p>
          <a:p>
            <a:pPr marL="342900" indent="-342900" algn="just">
              <a:lnSpc>
                <a:spcPct val="85000"/>
              </a:lnSpc>
              <a:spcAft>
                <a:spcPct val="20000"/>
              </a:spcAft>
              <a:buFontTx/>
              <a:buChar char="•"/>
            </a:pPr>
            <a:r>
              <a:rPr lang="en-US" sz="2400" b="0">
                <a:solidFill>
                  <a:srgbClr val="000000"/>
                </a:solidFill>
              </a:rPr>
              <a:t>The simple cases are:</a:t>
            </a:r>
          </a:p>
          <a:p>
            <a:pPr marL="742950" lvl="1" indent="-285750" algn="just">
              <a:lnSpc>
                <a:spcPct val="85000"/>
              </a:lnSpc>
              <a:spcAft>
                <a:spcPct val="20000"/>
              </a:spcAft>
              <a:buFontTx/>
              <a:buChar char="–"/>
            </a:pPr>
            <a:r>
              <a:rPr lang="en-US" sz="2200" b="0">
                <a:solidFill>
                  <a:srgbClr val="000000"/>
                </a:solidFill>
                <a:ea typeface="ＭＳ Ｐゴシック" charset="-128"/>
              </a:rPr>
              <a:t>Theseus is outside the maze</a:t>
            </a:r>
          </a:p>
          <a:p>
            <a:pPr marL="742950" lvl="1" indent="-285750" algn="just">
              <a:lnSpc>
                <a:spcPct val="85000"/>
              </a:lnSpc>
              <a:spcAft>
                <a:spcPct val="20000"/>
              </a:spcAft>
              <a:buFontTx/>
              <a:buChar char="–"/>
            </a:pPr>
            <a:r>
              <a:rPr lang="en-US" sz="2200" b="0">
                <a:solidFill>
                  <a:srgbClr val="000000"/>
                </a:solidFill>
                <a:ea typeface="ＭＳ Ｐゴシック" charset="-128"/>
              </a:rPr>
              <a:t>There are no directions left to try </a:t>
            </a:r>
            <a:r>
              <a:rPr lang="en-US" sz="2000" b="0">
                <a:solidFill>
                  <a:srgbClr val="000000"/>
                </a:solidFill>
                <a:ea typeface="ＭＳ Ｐゴシック" charset="-128"/>
              </a:rPr>
              <a:t> </a:t>
            </a:r>
          </a:p>
        </p:txBody>
      </p:sp>
      <p:pic>
        <p:nvPicPr>
          <p:cNvPr id="698375" name="Picture 7" descr="SampleMazeSmaller"/>
          <p:cNvPicPr>
            <a:picLocks noChangeAspect="1" noChangeArrowheads="1"/>
          </p:cNvPicPr>
          <p:nvPr/>
        </p:nvPicPr>
        <p:blipFill>
          <a:blip r:embed="rId4"/>
          <a:srcRect/>
          <a:stretch>
            <a:fillRect/>
          </a:stretch>
        </p:blipFill>
        <p:spPr bwMode="auto">
          <a:xfrm>
            <a:off x="1447800" y="4953000"/>
            <a:ext cx="1571625" cy="1571625"/>
          </a:xfrm>
          <a:prstGeom prst="rect">
            <a:avLst/>
          </a:prstGeom>
          <a:noFill/>
        </p:spPr>
      </p:pic>
      <p:pic>
        <p:nvPicPr>
          <p:cNvPr id="698376" name="Picture 8" descr="SampleMazeSmaller"/>
          <p:cNvPicPr>
            <a:picLocks noChangeAspect="1" noChangeArrowheads="1"/>
          </p:cNvPicPr>
          <p:nvPr/>
        </p:nvPicPr>
        <p:blipFill>
          <a:blip r:embed="rId4"/>
          <a:srcRect/>
          <a:stretch>
            <a:fillRect/>
          </a:stretch>
        </p:blipFill>
        <p:spPr bwMode="auto">
          <a:xfrm>
            <a:off x="3786188" y="4953000"/>
            <a:ext cx="1571625" cy="1571625"/>
          </a:xfrm>
          <a:prstGeom prst="rect">
            <a:avLst/>
          </a:prstGeom>
          <a:noFill/>
        </p:spPr>
      </p:pic>
      <p:pic>
        <p:nvPicPr>
          <p:cNvPr id="698377" name="Picture 9" descr="SampleMazeSmaller"/>
          <p:cNvPicPr>
            <a:picLocks noChangeAspect="1" noChangeArrowheads="1"/>
          </p:cNvPicPr>
          <p:nvPr/>
        </p:nvPicPr>
        <p:blipFill>
          <a:blip r:embed="rId4"/>
          <a:srcRect/>
          <a:stretch>
            <a:fillRect/>
          </a:stretch>
        </p:blipFill>
        <p:spPr bwMode="auto">
          <a:xfrm>
            <a:off x="6124575" y="4953000"/>
            <a:ext cx="1571625" cy="1571625"/>
          </a:xfrm>
          <a:prstGeom prst="rect">
            <a:avLst/>
          </a:prstGeom>
          <a:noFill/>
        </p:spPr>
      </p:pic>
      <p:sp>
        <p:nvSpPr>
          <p:cNvPr id="698378" name="Text Box 10"/>
          <p:cNvSpPr txBox="1">
            <a:spLocks noChangeArrowheads="1"/>
          </p:cNvSpPr>
          <p:nvPr/>
        </p:nvSpPr>
        <p:spPr bwMode="auto">
          <a:xfrm>
            <a:off x="2070100" y="532946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
        <p:nvSpPr>
          <p:cNvPr id="698379" name="Text Box 11"/>
          <p:cNvSpPr txBox="1">
            <a:spLocks noChangeArrowheads="1"/>
          </p:cNvSpPr>
          <p:nvPr/>
        </p:nvSpPr>
        <p:spPr bwMode="auto">
          <a:xfrm>
            <a:off x="4178300" y="555171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
        <p:nvSpPr>
          <p:cNvPr id="698380" name="Text Box 12"/>
          <p:cNvSpPr txBox="1">
            <a:spLocks noChangeArrowheads="1"/>
          </p:cNvSpPr>
          <p:nvPr/>
        </p:nvSpPr>
        <p:spPr bwMode="auto">
          <a:xfrm>
            <a:off x="6743700" y="576761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9837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983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build="p" bldLvl="2"/>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Enumerated Types in C++</a:t>
            </a:r>
            <a:endParaRPr lang="en-US" sz="4000" dirty="0">
              <a:solidFill>
                <a:schemeClr val="tx1"/>
              </a:solidFill>
            </a:endParaRPr>
          </a:p>
        </p:txBody>
      </p:sp>
      <p:sp>
        <p:nvSpPr>
          <p:cNvPr id="721923" name="Rectangle 3"/>
          <p:cNvSpPr>
            <a:spLocks noChangeArrowheads="1"/>
          </p:cNvSpPr>
          <p:nvPr/>
        </p:nvSpPr>
        <p:spPr bwMode="auto">
          <a:xfrm>
            <a:off x="482600" y="1155700"/>
            <a:ext cx="8128000"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It is often convenient to define new types in which the possible values are chosen from a small set of possibilities.  Such types are called </a:t>
            </a:r>
            <a:r>
              <a:rPr lang="en-US" sz="2400" i="1">
                <a:solidFill>
                  <a:srgbClr val="000000"/>
                </a:solidFill>
              </a:rPr>
              <a:t>enumerated types</a:t>
            </a:r>
            <a:r>
              <a:rPr lang="en-US" sz="2400" b="0">
                <a:solidFill>
                  <a:srgbClr val="000000"/>
                </a:solidFill>
              </a:rPr>
              <a:t>.</a:t>
            </a:r>
          </a:p>
        </p:txBody>
      </p:sp>
      <p:grpSp>
        <p:nvGrpSpPr>
          <p:cNvPr id="2" name="Group 10"/>
          <p:cNvGrpSpPr>
            <a:grpSpLocks/>
          </p:cNvGrpSpPr>
          <p:nvPr/>
        </p:nvGrpSpPr>
        <p:grpSpPr bwMode="auto">
          <a:xfrm>
            <a:off x="482600" y="2286000"/>
            <a:ext cx="8131175" cy="1143000"/>
            <a:chOff x="304" y="1440"/>
            <a:chExt cx="5122" cy="720"/>
          </a:xfrm>
        </p:grpSpPr>
        <p:sp>
          <p:nvSpPr>
            <p:cNvPr id="721928" name="Rectangle 8"/>
            <p:cNvSpPr>
              <a:spLocks noChangeArrowheads="1"/>
            </p:cNvSpPr>
            <p:nvPr/>
          </p:nvSpPr>
          <p:spPr bwMode="auto">
            <a:xfrm>
              <a:off x="816" y="1824"/>
              <a:ext cx="4224" cy="33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600">
                  <a:solidFill>
                    <a:srgbClr val="000000"/>
                  </a:solidFill>
                  <a:latin typeface="Courier New" charset="0"/>
                </a:rPr>
                <a:t>enum </a:t>
              </a:r>
              <a:r>
                <a:rPr lang="en-US" sz="1600" b="0" i="1">
                  <a:solidFill>
                    <a:srgbClr val="000000"/>
                  </a:solidFill>
                </a:rPr>
                <a:t>name</a:t>
              </a:r>
              <a:r>
                <a:rPr lang="en-US" sz="1600">
                  <a:solidFill>
                    <a:srgbClr val="000000"/>
                  </a:solidFill>
                  <a:latin typeface="Courier New" charset="0"/>
                </a:rPr>
                <a:t> { </a:t>
              </a:r>
              <a:r>
                <a:rPr lang="en-US" sz="1600" b="0" i="1">
                  <a:solidFill>
                    <a:srgbClr val="000000"/>
                  </a:solidFill>
                </a:rPr>
                <a:t>list of element names </a:t>
              </a:r>
              <a:r>
                <a:rPr lang="en-US" sz="1600">
                  <a:solidFill>
                    <a:srgbClr val="000000"/>
                  </a:solidFill>
                  <a:latin typeface="Courier New" charset="0"/>
                </a:rPr>
                <a:t>};</a:t>
              </a:r>
              <a:endParaRPr lang="en-US" sz="1600" b="0">
                <a:solidFill>
                  <a:srgbClr val="000000"/>
                </a:solidFill>
              </a:endParaRPr>
            </a:p>
          </p:txBody>
        </p:sp>
        <p:sp>
          <p:nvSpPr>
            <p:cNvPr id="721929" name="Rectangle 9"/>
            <p:cNvSpPr>
              <a:spLocks noChangeArrowheads="1"/>
            </p:cNvSpPr>
            <p:nvPr/>
          </p:nvSpPr>
          <p:spPr bwMode="auto">
            <a:xfrm>
              <a:off x="304" y="1440"/>
              <a:ext cx="5122" cy="51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C++, you define an enumerated type like this:</a:t>
              </a:r>
            </a:p>
          </p:txBody>
        </p:sp>
      </p:grpSp>
      <p:grpSp>
        <p:nvGrpSpPr>
          <p:cNvPr id="3" name="Group 4"/>
          <p:cNvGrpSpPr>
            <a:grpSpLocks/>
          </p:cNvGrpSpPr>
          <p:nvPr/>
        </p:nvGrpSpPr>
        <p:grpSpPr bwMode="auto">
          <a:xfrm>
            <a:off x="482600" y="3733800"/>
            <a:ext cx="8131175" cy="1676400"/>
            <a:chOff x="304" y="2352"/>
            <a:chExt cx="5122" cy="1056"/>
          </a:xfrm>
        </p:grpSpPr>
        <p:sp>
          <p:nvSpPr>
            <p:cNvPr id="721925" name="Rectangle 5"/>
            <p:cNvSpPr>
              <a:spLocks noChangeArrowheads="1"/>
            </p:cNvSpPr>
            <p:nvPr/>
          </p:nvSpPr>
          <p:spPr bwMode="auto">
            <a:xfrm>
              <a:off x="304" y="2352"/>
              <a:ext cx="5122" cy="51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code for the maze program </a:t>
              </a:r>
              <a:r>
                <a:rPr lang="en-US" sz="2400" b="0" dirty="0">
                  <a:solidFill>
                    <a:srgbClr val="000000"/>
                  </a:solidFill>
                </a:rPr>
                <a:t>uses </a:t>
              </a:r>
              <a:r>
                <a:rPr lang="en-US" sz="2000" dirty="0" err="1">
                  <a:solidFill>
                    <a:srgbClr val="000000"/>
                  </a:solidFill>
                  <a:latin typeface="Courier New" charset="0"/>
                </a:rPr>
                <a:t>enum</a:t>
              </a:r>
              <a:r>
                <a:rPr lang="en-US" sz="2400" b="0" dirty="0">
                  <a:solidFill>
                    <a:srgbClr val="000000"/>
                  </a:solidFill>
                </a:rPr>
                <a:t> to define a new type consisting of the four compass points, as follows:</a:t>
              </a:r>
            </a:p>
          </p:txBody>
        </p:sp>
        <p:sp>
          <p:nvSpPr>
            <p:cNvPr id="721926" name="Rectangle 6"/>
            <p:cNvSpPr>
              <a:spLocks noChangeArrowheads="1"/>
            </p:cNvSpPr>
            <p:nvPr/>
          </p:nvSpPr>
          <p:spPr bwMode="auto">
            <a:xfrm>
              <a:off x="800" y="2864"/>
              <a:ext cx="4240" cy="54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0000"/>
                </a:lnSpc>
              </a:pPr>
              <a:r>
                <a:rPr lang="en-US" sz="1600" dirty="0" err="1">
                  <a:solidFill>
                    <a:srgbClr val="000000"/>
                  </a:solidFill>
                  <a:latin typeface="Courier New" charset="0"/>
                </a:rPr>
                <a:t>enum</a:t>
              </a:r>
              <a:r>
                <a:rPr lang="en-US" sz="1600" dirty="0" smtClean="0">
                  <a:solidFill>
                    <a:srgbClr val="000000"/>
                  </a:solidFill>
                  <a:latin typeface="Courier New" charset="0"/>
                </a:rPr>
                <a:t> Direction </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a:t>
              </a:r>
              <a:r>
                <a:rPr lang="en-US" sz="1600" dirty="0" smtClean="0">
                  <a:solidFill>
                    <a:srgbClr val="000000"/>
                  </a:solidFill>
                  <a:latin typeface="Courier New" charset="0"/>
                </a:rPr>
                <a:t> NORTH, EAST, SOUTH, WEST</a:t>
              </a:r>
            </a:p>
            <a:p>
              <a:pPr>
                <a:lnSpc>
                  <a:spcPct val="90000"/>
                </a:lnSpc>
              </a:pPr>
              <a:r>
                <a:rPr lang="en-US" sz="1600" dirty="0">
                  <a:solidFill>
                    <a:srgbClr val="000000"/>
                  </a:solidFill>
                  <a:latin typeface="Courier New" charset="0"/>
                </a:rPr>
                <a:t>};</a:t>
              </a:r>
            </a:p>
          </p:txBody>
        </p:sp>
      </p:grpSp>
      <p:sp>
        <p:nvSpPr>
          <p:cNvPr id="721927" name="Rectangle 7"/>
          <p:cNvSpPr>
            <a:spLocks noChangeArrowheads="1"/>
          </p:cNvSpPr>
          <p:nvPr/>
        </p:nvSpPr>
        <p:spPr bwMode="auto">
          <a:xfrm>
            <a:off x="482600" y="5626100"/>
            <a:ext cx="8131175" cy="812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You can then declare a variable of type</a:t>
            </a:r>
            <a:r>
              <a:rPr lang="en-US" sz="2400" b="0" dirty="0" smtClean="0">
                <a:solidFill>
                  <a:srgbClr val="000000"/>
                </a:solidFill>
              </a:rPr>
              <a:t> </a:t>
            </a:r>
            <a:r>
              <a:rPr lang="en-US" sz="2000" dirty="0" smtClean="0">
                <a:solidFill>
                  <a:srgbClr val="000000"/>
                </a:solidFill>
                <a:latin typeface="Courier New" charset="0"/>
              </a:rPr>
              <a:t>Direction</a:t>
            </a:r>
            <a:r>
              <a:rPr lang="en-US" sz="2400" b="0" dirty="0" smtClean="0">
                <a:solidFill>
                  <a:srgbClr val="000000"/>
                </a:solidFill>
              </a:rPr>
              <a:t> </a:t>
            </a:r>
            <a:r>
              <a:rPr lang="en-US" sz="2400" b="0" dirty="0">
                <a:solidFill>
                  <a:srgbClr val="000000"/>
                </a:solidFill>
              </a:rPr>
              <a:t>and use it along with the constants</a:t>
            </a:r>
            <a:r>
              <a:rPr lang="en-US" sz="2400" b="0" dirty="0" smtClean="0">
                <a:solidFill>
                  <a:srgbClr val="000000"/>
                </a:solidFill>
              </a:rPr>
              <a:t> </a:t>
            </a:r>
            <a:r>
              <a:rPr lang="en-US" sz="2000" dirty="0" smtClean="0">
                <a:solidFill>
                  <a:srgbClr val="000000"/>
                </a:solidFill>
                <a:latin typeface="Courier New" charset="0"/>
              </a:rPr>
              <a:t>NORTH</a:t>
            </a:r>
            <a:r>
              <a:rPr lang="en-US" sz="1600" dirty="0" smtClean="0">
                <a:solidFill>
                  <a:srgbClr val="000000"/>
                </a:solidFill>
                <a:latin typeface="Courier New" charset="0"/>
              </a:rPr>
              <a:t>, </a:t>
            </a:r>
            <a:r>
              <a:rPr lang="en-US" sz="2000" dirty="0" smtClean="0">
                <a:solidFill>
                  <a:srgbClr val="000000"/>
                </a:solidFill>
                <a:latin typeface="Courier New" charset="0"/>
              </a:rPr>
              <a:t>EAST</a:t>
            </a:r>
            <a:r>
              <a:rPr lang="en-US" sz="1600" dirty="0" smtClean="0">
                <a:solidFill>
                  <a:srgbClr val="000000"/>
                </a:solidFill>
                <a:latin typeface="Courier New" charset="0"/>
              </a:rPr>
              <a:t>, </a:t>
            </a:r>
            <a:r>
              <a:rPr lang="en-US" sz="2000" dirty="0" smtClean="0">
                <a:solidFill>
                  <a:srgbClr val="000000"/>
                </a:solidFill>
                <a:latin typeface="Courier New" charset="0"/>
              </a:rPr>
              <a:t>SOUTH</a:t>
            </a:r>
            <a:r>
              <a:rPr lang="en-US" sz="1600" dirty="0" smtClean="0">
                <a:solidFill>
                  <a:srgbClr val="000000"/>
                </a:solidFill>
                <a:latin typeface="Courier New" charset="0"/>
              </a:rPr>
              <a:t>, </a:t>
            </a:r>
            <a:r>
              <a:rPr lang="en-US" sz="2400" b="0" dirty="0">
                <a:solidFill>
                  <a:srgbClr val="000000"/>
                </a:solidFill>
              </a:rPr>
              <a:t>and</a:t>
            </a:r>
            <a:r>
              <a:rPr lang="en-US" sz="2400" b="0" dirty="0" smtClean="0">
                <a:solidFill>
                  <a:srgbClr val="000000"/>
                </a:solidFill>
              </a:rPr>
              <a:t> </a:t>
            </a:r>
            <a:r>
              <a:rPr lang="en-US" sz="2000" dirty="0" smtClean="0">
                <a:solidFill>
                  <a:srgbClr val="000000"/>
                </a:solidFill>
                <a:latin typeface="Courier New" charset="0"/>
              </a:rPr>
              <a:t>WEST</a:t>
            </a:r>
            <a:r>
              <a:rPr lang="en-US" sz="2400" b="0" dirty="0" smtClean="0">
                <a:solidFill>
                  <a:srgbClr val="000000"/>
                </a:solidFill>
              </a:rPr>
              <a:t>.</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19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7" grpId="0" build="p" bldLvl="2"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0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4"/>
          <p:cNvGrpSpPr>
            <a:grpSpLocks/>
          </p:cNvGrpSpPr>
          <p:nvPr/>
        </p:nvGrpSpPr>
        <p:grpSpPr bwMode="auto">
          <a:xfrm>
            <a:off x="355600" y="1143000"/>
            <a:ext cx="8494713" cy="5257800"/>
            <a:chOff x="240" y="720"/>
            <a:chExt cx="5280" cy="3312"/>
          </a:xfrm>
        </p:grpSpPr>
        <p:sp>
          <p:nvSpPr>
            <p:cNvPr id="7403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58" name="Text Box 6"/>
            <p:cNvSpPr txBox="1">
              <a:spLocks noChangeArrowheads="1"/>
            </p:cNvSpPr>
            <p:nvPr/>
          </p:nvSpPr>
          <p:spPr bwMode="auto">
            <a:xfrm>
              <a:off x="251" y="752"/>
              <a:ext cx="5261" cy="2908"/>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Class: Maze</a:t>
              </a:r>
            </a:p>
            <a:p>
              <a:r>
                <a:rPr lang="en-US" dirty="0" smtClean="0">
                  <a:solidFill>
                    <a:srgbClr val="0000FF"/>
                  </a:solidFill>
                  <a:latin typeface="Courier New" charset="0"/>
                </a:rPr>
                <a:t> * -----------</a:t>
              </a:r>
            </a:p>
            <a:p>
              <a:r>
                <a:rPr lang="en-US" dirty="0" smtClean="0">
                  <a:solidFill>
                    <a:srgbClr val="0000FF"/>
                  </a:solidFill>
                  <a:latin typeface="Courier New" charset="0"/>
                </a:rPr>
                <a:t> * This class represents a two-dimensional maze contained in a rectangular</a:t>
              </a:r>
            </a:p>
            <a:p>
              <a:r>
                <a:rPr lang="en-US" dirty="0" smtClean="0">
                  <a:solidFill>
                    <a:srgbClr val="0000FF"/>
                  </a:solidFill>
                  <a:latin typeface="Courier New" charset="0"/>
                </a:rPr>
                <a:t> * grid of squares.  The maze is read in from a data file in which the</a:t>
              </a:r>
            </a:p>
            <a:p>
              <a:r>
                <a:rPr lang="en-US" dirty="0" smtClean="0">
                  <a:solidFill>
                    <a:srgbClr val="0000FF"/>
                  </a:solidFill>
                  <a:latin typeface="Courier New" charset="0"/>
                </a:rPr>
                <a:t> * characters '+', '-', and '|' represent corners, horizontal walls, and</a:t>
              </a:r>
            </a:p>
            <a:p>
              <a:r>
                <a:rPr lang="en-US" dirty="0" smtClean="0">
                  <a:solidFill>
                    <a:srgbClr val="0000FF"/>
                  </a:solidFill>
                  <a:latin typeface="Courier New" charset="0"/>
                </a:rPr>
                <a:t> * vertical walls, respectively; spaces represent open passageway squares.</a:t>
              </a:r>
            </a:p>
            <a:p>
              <a:r>
                <a:rPr lang="en-US" dirty="0" smtClean="0">
                  <a:solidFill>
                    <a:srgbClr val="0000FF"/>
                  </a:solidFill>
                  <a:latin typeface="Courier New" charset="0"/>
                </a:rPr>
                <a:t> * The starting position is indicated by the character 'S'.  For example,</a:t>
              </a:r>
            </a:p>
            <a:p>
              <a:r>
                <a:rPr lang="en-US" dirty="0" smtClean="0">
                  <a:solidFill>
                    <a:srgbClr val="0000FF"/>
                  </a:solidFill>
                  <a:latin typeface="Courier New" charset="0"/>
                </a:rPr>
                <a:t> * the following data file defines a simple maze:</a:t>
              </a:r>
            </a:p>
            <a:p>
              <a:r>
                <a:rPr lang="en-US" dirty="0" smtClean="0">
                  <a:solidFill>
                    <a:srgbClr val="0000FF"/>
                  </a:solidFill>
                  <a:latin typeface="Courier New" charset="0"/>
                </a:rPr>
                <a:t> *</a:t>
              </a:r>
            </a:p>
            <a:p>
              <a:r>
                <a:rPr lang="en-US" dirty="0" smtClean="0">
                  <a:solidFill>
                    <a:srgbClr val="0000FF"/>
                  </a:solidFill>
                  <a:latin typeface="Courier New" charset="0"/>
                </a:rPr>
                <a:t> *       +-+-+-+-+-+</a:t>
              </a:r>
            </a:p>
            <a:p>
              <a:r>
                <a:rPr lang="en-US" dirty="0" smtClean="0">
                  <a:solidFill>
                    <a:srgbClr val="0000FF"/>
                  </a:solidFill>
                  <a:latin typeface="Courier New" charset="0"/>
                </a:rPr>
                <a:t> *       |     |</a:t>
              </a:r>
            </a:p>
            <a:p>
              <a:r>
                <a:rPr lang="en-US" dirty="0" smtClean="0">
                  <a:solidFill>
                    <a:srgbClr val="0000FF"/>
                  </a:solidFill>
                  <a:latin typeface="Courier New" charset="0"/>
                </a:rPr>
                <a:t> *       + +-+ + +-+</a:t>
              </a:r>
            </a:p>
            <a:p>
              <a:r>
                <a:rPr lang="en-US" dirty="0" smtClean="0">
                  <a:solidFill>
                    <a:srgbClr val="0000FF"/>
                  </a:solidFill>
                  <a:latin typeface="Courier New" charset="0"/>
                </a:rPr>
                <a:t> *       |S  |     |</a:t>
              </a:r>
            </a:p>
            <a:p>
              <a:r>
                <a:rPr lang="en-US" dirty="0" smtClean="0">
                  <a:solidFill>
                    <a:srgbClr val="0000FF"/>
                  </a:solidFill>
                  <a:latin typeface="Courier New" charset="0"/>
                </a:rPr>
                <a:t> *       +-+-+-+-+-+</a:t>
              </a:r>
            </a:p>
            <a:p>
              <a:r>
                <a:rPr lang="en-US" dirty="0" smtClean="0">
                  <a:solidFill>
                    <a:srgbClr val="0000FF"/>
                  </a:solidFill>
                  <a:latin typeface="Courier New" charset="0"/>
                </a:rPr>
                <a:t> */</a:t>
              </a:r>
            </a:p>
            <a:p>
              <a:endParaRPr lang="en-US" dirty="0" smtClean="0">
                <a:solidFill>
                  <a:srgbClr val="0000FF"/>
                </a:solidFill>
                <a:latin typeface="Courier New" charset="0"/>
              </a:endParaRPr>
            </a:p>
            <a:p>
              <a:r>
                <a:rPr lang="en-US" dirty="0" smtClean="0">
                  <a:solidFill>
                    <a:srgbClr val="000000"/>
                  </a:solidFill>
                  <a:latin typeface="Courier New" charset="0"/>
                </a:rPr>
                <a:t>class Maze {</a:t>
              </a:r>
            </a:p>
            <a:p>
              <a:endParaRPr lang="en-US" dirty="0" smtClean="0">
                <a:solidFill>
                  <a:srgbClr val="000000"/>
                </a:solidFill>
                <a:latin typeface="Courier New" charset="0"/>
              </a:endParaRPr>
            </a:p>
            <a:p>
              <a:r>
                <a:rPr lang="en-US" dirty="0" smtClean="0">
                  <a:solidFill>
                    <a:srgbClr val="000000"/>
                  </a:solidFill>
                  <a:latin typeface="Courier New" charset="0"/>
                </a:rPr>
                <a:t>public:</a:t>
              </a:r>
            </a:p>
            <a:p>
              <a:endParaRPr lang="en-US" dirty="0" smtClean="0">
                <a:solidFill>
                  <a:srgbClr val="000000"/>
                </a:solidFill>
                <a:latin typeface="Courier New" charset="0"/>
              </a:endParaRPr>
            </a:p>
          </p:txBody>
        </p:sp>
      </p:grpSp>
      <p:sp>
        <p:nvSpPr>
          <p:cNvPr id="7403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61"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smtClean="0">
                <a:solidFill>
                  <a:srgbClr val="FF0000"/>
                </a:solidFill>
                <a:latin typeface="Courier New" charset="0"/>
              </a:rPr>
              <a:t>Maze</a:t>
            </a:r>
            <a:r>
              <a:rPr lang="en-US" sz="4000" dirty="0" smtClean="0">
                <a:solidFill>
                  <a:srgbClr val="FF0000"/>
                </a:solidFill>
              </a:rPr>
              <a:t> Class</a:t>
            </a:r>
            <a:endParaRPr lang="en-US" sz="4000" dirty="0">
              <a:solidFill>
                <a:srgbClr val="FF0000"/>
              </a:solidFill>
            </a:endParaRPr>
          </a:p>
        </p:txBody>
      </p:sp>
      <p:sp>
        <p:nvSpPr>
          <p:cNvPr id="7403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63" name="Text Box 3"/>
          <p:cNvSpPr txBox="1">
            <a:spLocks noChangeArrowheads="1"/>
          </p:cNvSpPr>
          <p:nvPr/>
        </p:nvSpPr>
        <p:spPr bwMode="auto">
          <a:xfrm>
            <a:off x="373063" y="1193800"/>
            <a:ext cx="8440737" cy="4616648"/>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Class: Maze</a:t>
            </a:r>
          </a:p>
          <a:p>
            <a:r>
              <a:rPr lang="en-US" dirty="0" smtClean="0">
                <a:solidFill>
                  <a:srgbClr val="0000FF"/>
                </a:solidFill>
                <a:latin typeface="Courier New" charset="0"/>
              </a:rPr>
              <a:t> * -----------</a:t>
            </a:r>
          </a:p>
          <a:p>
            <a:r>
              <a:rPr lang="en-US" dirty="0" smtClean="0">
                <a:solidFill>
                  <a:srgbClr val="0000FF"/>
                </a:solidFill>
                <a:latin typeface="Courier New" charset="0"/>
              </a:rPr>
              <a:t> * This class represents a two-dimensional maze contained in a rectangular</a:t>
            </a:r>
          </a:p>
          <a:p>
            <a:r>
              <a:rPr lang="en-US" dirty="0" smtClean="0">
                <a:solidFill>
                  <a:srgbClr val="0000FF"/>
                </a:solidFill>
                <a:latin typeface="Courier New" charset="0"/>
              </a:rPr>
              <a:t> * grid of squares.  The maze is read in from a data file in which the</a:t>
            </a:r>
          </a:p>
          <a:p>
            <a:r>
              <a:rPr lang="en-US" dirty="0" smtClean="0">
                <a:solidFill>
                  <a:srgbClr val="0000FF"/>
                </a:solidFill>
                <a:latin typeface="Courier New" charset="0"/>
              </a:rPr>
              <a:t> * characters '+', '-', and '|' represent corners, horizontal walls, and</a:t>
            </a:r>
          </a:p>
          <a:p>
            <a:r>
              <a:rPr lang="en-US" dirty="0" smtClean="0">
                <a:solidFill>
                  <a:srgbClr val="0000FF"/>
                </a:solidFill>
                <a:latin typeface="Courier New" charset="0"/>
              </a:rPr>
              <a:t> * vertical walls, respectively; spaces represent open passageway squares.</a:t>
            </a:r>
          </a:p>
          <a:p>
            <a:r>
              <a:rPr lang="en-US" dirty="0" smtClean="0">
                <a:solidFill>
                  <a:srgbClr val="0000FF"/>
                </a:solidFill>
                <a:latin typeface="Courier New" charset="0"/>
              </a:rPr>
              <a:t> * The starting position is indicated by the character 'S'.  For example,</a:t>
            </a:r>
          </a:p>
          <a:p>
            <a:r>
              <a:rPr lang="en-US" dirty="0" smtClean="0">
                <a:solidFill>
                  <a:srgbClr val="0000FF"/>
                </a:solidFill>
                <a:latin typeface="Courier New" charset="0"/>
              </a:rPr>
              <a:t> * the following data file defines a simple maze:</a:t>
            </a:r>
          </a:p>
          <a:p>
            <a:r>
              <a:rPr lang="en-US" dirty="0" smtClean="0">
                <a:solidFill>
                  <a:srgbClr val="0000FF"/>
                </a:solidFill>
                <a:latin typeface="Courier New" charset="0"/>
              </a:rPr>
              <a:t> *</a:t>
            </a:r>
          </a:p>
          <a:p>
            <a:r>
              <a:rPr lang="en-US" dirty="0" smtClean="0">
                <a:solidFill>
                  <a:srgbClr val="0000FF"/>
                </a:solidFill>
                <a:latin typeface="Courier New" charset="0"/>
              </a:rPr>
              <a:t> *       +-+-+-+-+-+</a:t>
            </a:r>
          </a:p>
          <a:p>
            <a:r>
              <a:rPr lang="en-US" dirty="0" smtClean="0">
                <a:solidFill>
                  <a:srgbClr val="0000FF"/>
                </a:solidFill>
                <a:latin typeface="Courier New" charset="0"/>
              </a:rPr>
              <a:t> *       |     |</a:t>
            </a:r>
          </a:p>
          <a:p>
            <a:r>
              <a:rPr lang="en-US" dirty="0" smtClean="0">
                <a:solidFill>
                  <a:srgbClr val="0000FF"/>
                </a:solidFill>
                <a:latin typeface="Courier New" charset="0"/>
              </a:rPr>
              <a:t> *       + +-+ + +-+</a:t>
            </a:r>
          </a:p>
          <a:p>
            <a:r>
              <a:rPr lang="en-US" dirty="0" smtClean="0">
                <a:solidFill>
                  <a:srgbClr val="0000FF"/>
                </a:solidFill>
                <a:latin typeface="Courier New" charset="0"/>
              </a:rPr>
              <a:t> *       |S  |     |</a:t>
            </a:r>
          </a:p>
          <a:p>
            <a:r>
              <a:rPr lang="en-US" dirty="0" smtClean="0">
                <a:solidFill>
                  <a:srgbClr val="0000FF"/>
                </a:solidFill>
                <a:latin typeface="Courier New" charset="0"/>
              </a:rPr>
              <a:t> *       +-+-+-+-+-+</a:t>
            </a:r>
          </a:p>
          <a:p>
            <a:r>
              <a:rPr lang="en-US" dirty="0" smtClean="0">
                <a:solidFill>
                  <a:srgbClr val="0000FF"/>
                </a:solidFill>
                <a:latin typeface="Courier New" charset="0"/>
              </a:rPr>
              <a:t> */</a:t>
            </a:r>
          </a:p>
          <a:p>
            <a:endParaRPr lang="en-US" dirty="0" smtClean="0">
              <a:solidFill>
                <a:srgbClr val="0000FF"/>
              </a:solidFill>
              <a:latin typeface="Courier New" charset="0"/>
            </a:endParaRPr>
          </a:p>
          <a:p>
            <a:r>
              <a:rPr lang="en-US" dirty="0" smtClean="0">
                <a:solidFill>
                  <a:srgbClr val="000000"/>
                </a:solidFill>
                <a:latin typeface="Courier New" charset="0"/>
              </a:rPr>
              <a:t>class Maze {</a:t>
            </a:r>
          </a:p>
          <a:p>
            <a:endParaRPr lang="en-US" dirty="0" smtClean="0">
              <a:solidFill>
                <a:srgbClr val="000000"/>
              </a:solidFill>
              <a:latin typeface="Courier New" charset="0"/>
            </a:endParaRPr>
          </a:p>
          <a:p>
            <a:r>
              <a:rPr lang="en-US" dirty="0" smtClean="0">
                <a:solidFill>
                  <a:srgbClr val="000000"/>
                </a:solidFill>
                <a:latin typeface="Courier New" charset="0"/>
              </a:rPr>
              <a:t>public:</a:t>
            </a:r>
          </a:p>
          <a:p>
            <a:endParaRPr lang="en-US" dirty="0" smtClean="0">
              <a:solidFill>
                <a:srgbClr val="000000"/>
              </a:solidFill>
              <a:latin typeface="Courier New" charset="0"/>
            </a:endParaRPr>
          </a:p>
        </p:txBody>
      </p:sp>
      <p:grpSp>
        <p:nvGrpSpPr>
          <p:cNvPr id="2" name="Group 4"/>
          <p:cNvGrpSpPr>
            <a:grpSpLocks/>
          </p:cNvGrpSpPr>
          <p:nvPr/>
        </p:nvGrpSpPr>
        <p:grpSpPr bwMode="auto">
          <a:xfrm>
            <a:off x="355600" y="1143000"/>
            <a:ext cx="8494713" cy="5257801"/>
            <a:chOff x="240" y="720"/>
            <a:chExt cx="5280" cy="3312"/>
          </a:xfrm>
        </p:grpSpPr>
        <p:sp>
          <p:nvSpPr>
            <p:cNvPr id="7065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6" name="Text Box 6"/>
            <p:cNvSpPr txBox="1">
              <a:spLocks noChangeArrowheads="1"/>
            </p:cNvSpPr>
            <p:nvPr/>
          </p:nvSpPr>
          <p:spPr bwMode="auto">
            <a:xfrm>
              <a:off x="251" y="752"/>
              <a:ext cx="5261" cy="2743"/>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Constructor: Maze</a:t>
              </a:r>
            </a:p>
            <a:p>
              <a:r>
                <a:rPr lang="en-US" dirty="0" smtClean="0">
                  <a:solidFill>
                    <a:srgbClr val="0000FF"/>
                  </a:solidFill>
                  <a:latin typeface="Courier New" charset="0"/>
                </a:rPr>
                <a:t> * Usage: Maze </a:t>
              </a:r>
              <a:r>
                <a:rPr lang="en-US" dirty="0" err="1" smtClean="0">
                  <a:solidFill>
                    <a:srgbClr val="0000FF"/>
                  </a:solidFill>
                  <a:latin typeface="Courier New" charset="0"/>
                </a:rPr>
                <a:t>maze(filename</a:t>
              </a:r>
              <a:r>
                <a:rPr lang="en-US" dirty="0" smtClean="0">
                  <a:solidFill>
                    <a:srgbClr val="0000FF"/>
                  </a:solidFill>
                  <a:latin typeface="Courier New" charset="0"/>
                </a:rPr>
                <a:t>);</a:t>
              </a:r>
            </a:p>
            <a:p>
              <a:r>
                <a:rPr lang="en-US" dirty="0" smtClean="0">
                  <a:solidFill>
                    <a:srgbClr val="0000FF"/>
                  </a:solidFill>
                  <a:latin typeface="Courier New" charset="0"/>
                </a:rPr>
                <a:t> *        Maze </a:t>
              </a:r>
              <a:r>
                <a:rPr lang="en-US" dirty="0" err="1" smtClean="0">
                  <a:solidFill>
                    <a:srgbClr val="0000FF"/>
                  </a:solidFill>
                  <a:latin typeface="Courier New" charset="0"/>
                </a:rPr>
                <a:t>maze(filename</a:t>
              </a:r>
              <a:r>
                <a:rPr lang="en-US" dirty="0" smtClean="0">
                  <a:solidFill>
                    <a:srgbClr val="0000FF"/>
                  </a:solidFill>
                  <a:latin typeface="Courier New" charset="0"/>
                </a:rPr>
                <a:t>, </a:t>
              </a:r>
              <a:r>
                <a:rPr lang="en-US" dirty="0" err="1" smtClean="0">
                  <a:solidFill>
                    <a:srgbClr val="0000FF"/>
                  </a:solidFill>
                  <a:latin typeface="Courier New" charset="0"/>
                </a:rPr>
                <a:t>gw</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Constructs a new maze by reading the specified data file.  If the</a:t>
              </a:r>
            </a:p>
            <a:p>
              <a:r>
                <a:rPr lang="en-US" dirty="0" smtClean="0">
                  <a:solidFill>
                    <a:srgbClr val="0000FF"/>
                  </a:solidFill>
                  <a:latin typeface="Courier New" charset="0"/>
                </a:rPr>
                <a:t> * second argument is supplied, the maze is displayed in the center</a:t>
              </a:r>
            </a:p>
            <a:p>
              <a:r>
                <a:rPr lang="en-US" dirty="0" smtClean="0">
                  <a:solidFill>
                    <a:srgbClr val="0000FF"/>
                  </a:solidFill>
                  <a:latin typeface="Courier New" charset="0"/>
                </a:rPr>
                <a:t> * of the graphics window.</a:t>
              </a:r>
            </a:p>
            <a:p>
              <a:r>
                <a:rPr lang="en-US" dirty="0" smtClean="0">
                  <a:solidFill>
                    <a:srgbClr val="0000FF"/>
                  </a:solidFill>
                  <a:latin typeface="Courier New" charset="0"/>
                </a:rPr>
                <a:t> */</a:t>
              </a:r>
            </a:p>
            <a:p>
              <a:endParaRPr lang="en-US" sz="8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Maze(std::string</a:t>
              </a:r>
              <a:r>
                <a:rPr lang="en-US" dirty="0" smtClean="0">
                  <a:solidFill>
                    <a:srgbClr val="000000"/>
                  </a:solidFill>
                  <a:latin typeface="Courier New" charset="0"/>
                </a:rPr>
                <a:t> filename);</a:t>
              </a:r>
            </a:p>
            <a:p>
              <a:r>
                <a:rPr lang="en-US" dirty="0" smtClean="0">
                  <a:solidFill>
                    <a:srgbClr val="000000"/>
                  </a:solidFill>
                  <a:latin typeface="Courier New" charset="0"/>
                </a:rPr>
                <a:t>   </a:t>
              </a:r>
              <a:r>
                <a:rPr lang="en-US" dirty="0" err="1" smtClean="0">
                  <a:solidFill>
                    <a:srgbClr val="000000"/>
                  </a:solidFill>
                  <a:latin typeface="Courier New" charset="0"/>
                </a:rPr>
                <a:t>Maze(std::string</a:t>
              </a:r>
              <a:r>
                <a:rPr lang="en-US" dirty="0" smtClean="0">
                  <a:solidFill>
                    <a:srgbClr val="000000"/>
                  </a:solidFill>
                  <a:latin typeface="Courier New" charset="0"/>
                </a:rPr>
                <a:t> filename, </a:t>
              </a:r>
              <a:r>
                <a:rPr lang="en-US" dirty="0" err="1" smtClean="0">
                  <a:solidFill>
                    <a:srgbClr val="000000"/>
                  </a:solidFill>
                  <a:latin typeface="Courier New" charset="0"/>
                </a:rPr>
                <a:t>GWindow</a:t>
              </a:r>
              <a:r>
                <a:rPr lang="en-US" dirty="0" smtClean="0">
                  <a:solidFill>
                    <a:srgbClr val="000000"/>
                  </a:solidFill>
                  <a:latin typeface="Courier New" charset="0"/>
                </a:rPr>
                <a:t> &amp; </a:t>
              </a:r>
              <a:r>
                <a:rPr lang="en-US" dirty="0" err="1" smtClean="0">
                  <a:solidFill>
                    <a:srgbClr val="000000"/>
                  </a:solidFill>
                  <a:latin typeface="Courier New" charset="0"/>
                </a:rPr>
                <a:t>gw</a:t>
              </a:r>
              <a:r>
                <a:rPr lang="en-US" dirty="0" smtClean="0">
                  <a:solidFill>
                    <a:srgbClr val="000000"/>
                  </a:solidFill>
                  <a:latin typeface="Courier New" charset="0"/>
                </a:rPr>
                <a:t>);</a:t>
              </a:r>
            </a:p>
            <a:p>
              <a:endParaRPr lang="en-US" sz="10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getStartPosition</a:t>
              </a:r>
              <a:endParaRPr lang="en-US" dirty="0" smtClean="0">
                <a:solidFill>
                  <a:srgbClr val="0000FF"/>
                </a:solidFill>
                <a:latin typeface="Courier New" charset="0"/>
              </a:endParaRPr>
            </a:p>
            <a:p>
              <a:r>
                <a:rPr lang="en-US" dirty="0" smtClean="0">
                  <a:solidFill>
                    <a:srgbClr val="0000FF"/>
                  </a:solidFill>
                  <a:latin typeface="Courier New" charset="0"/>
                </a:rPr>
                <a:t> * Usage: Point start = </a:t>
              </a:r>
              <a:r>
                <a:rPr lang="en-US" dirty="0" err="1" smtClean="0">
                  <a:solidFill>
                    <a:srgbClr val="0000FF"/>
                  </a:solidFill>
                  <a:latin typeface="Courier New" charset="0"/>
                </a:rPr>
                <a:t>maze.getStartPosition</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Returns a Point indicating the coordinates of the start square.</a:t>
              </a:r>
            </a:p>
            <a:p>
              <a:r>
                <a:rPr lang="en-US" dirty="0" smtClean="0">
                  <a:solidFill>
                    <a:srgbClr val="0000FF"/>
                  </a:solidFill>
                  <a:latin typeface="Courier New" charset="0"/>
                </a:rPr>
                <a:t> */</a:t>
              </a:r>
            </a:p>
            <a:p>
              <a:endParaRPr lang="en-US" sz="700" dirty="0" smtClean="0">
                <a:solidFill>
                  <a:srgbClr val="000000"/>
                </a:solidFill>
                <a:latin typeface="Courier New" charset="0"/>
              </a:endParaRPr>
            </a:p>
            <a:p>
              <a:r>
                <a:rPr lang="en-US" dirty="0" smtClean="0">
                  <a:solidFill>
                    <a:srgbClr val="000000"/>
                  </a:solidFill>
                  <a:latin typeface="Courier New" charset="0"/>
                </a:rPr>
                <a:t>   Point </a:t>
              </a:r>
              <a:r>
                <a:rPr lang="en-US" dirty="0" err="1" smtClean="0">
                  <a:solidFill>
                    <a:srgbClr val="000000"/>
                  </a:solidFill>
                  <a:latin typeface="Courier New" charset="0"/>
                </a:rPr>
                <a:t>getStartPosition</a:t>
              </a:r>
              <a:r>
                <a:rPr lang="en-US" dirty="0" smtClean="0">
                  <a:solidFill>
                    <a:srgbClr val="000000"/>
                  </a:solidFill>
                  <a:latin typeface="Courier New" charset="0"/>
                </a:rPr>
                <a:t>();</a:t>
              </a:r>
            </a:p>
          </p:txBody>
        </p:sp>
      </p:grpSp>
      <p:sp>
        <p:nvSpPr>
          <p:cNvPr id="7065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smtClean="0">
                <a:solidFill>
                  <a:srgbClr val="FF0000"/>
                </a:solidFill>
                <a:latin typeface="Courier New" charset="0"/>
              </a:rPr>
              <a:t>Maze</a:t>
            </a:r>
            <a:r>
              <a:rPr lang="en-US" sz="4000" dirty="0" smtClean="0">
                <a:solidFill>
                  <a:srgbClr val="FF0000"/>
                </a:solidFill>
              </a:rPr>
              <a:t> Class</a:t>
            </a:r>
            <a:endParaRPr lang="en-US" sz="4000" dirty="0">
              <a:solidFill>
                <a:srgbClr val="FF0000"/>
              </a:solidFill>
            </a:endParaRPr>
          </a:p>
        </p:txBody>
      </p:sp>
      <p:sp>
        <p:nvSpPr>
          <p:cNvPr id="7065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6563"/>
                                        </p:tgtEl>
                                        <p:attrNameLst>
                                          <p:attrName>ppt_x</p:attrName>
                                        </p:attrNameLst>
                                      </p:cBhvr>
                                      <p:tavLst>
                                        <p:tav tm="0">
                                          <p:val>
                                            <p:strVal val="ppt_x"/>
                                          </p:val>
                                        </p:tav>
                                        <p:tav tm="100000">
                                          <p:val>
                                            <p:strVal val="ppt_x"/>
                                          </p:val>
                                        </p:tav>
                                      </p:tavLst>
                                    </p:anim>
                                    <p:anim calcmode="lin" valueType="num">
                                      <p:cBhvr additive="base">
                                        <p:cTn id="7" dur="1000"/>
                                        <p:tgtEl>
                                          <p:spTgt spid="706563"/>
                                        </p:tgtEl>
                                        <p:attrNameLst>
                                          <p:attrName>ppt_y</p:attrName>
                                        </p:attrNameLst>
                                      </p:cBhvr>
                                      <p:tavLst>
                                        <p:tav tm="0">
                                          <p:val>
                                            <p:strVal val="ppt_y"/>
                                          </p:val>
                                        </p:tav>
                                        <p:tav tm="100000">
                                          <p:val>
                                            <p:strVal val="0-ppt_h/2"/>
                                          </p:val>
                                        </p:tav>
                                      </p:tavLst>
                                    </p:anim>
                                    <p:set>
                                      <p:cBhvr>
                                        <p:cTn id="8" dur="1" fill="hold">
                                          <p:stCondLst>
                                            <p:cond delay="999"/>
                                          </p:stCondLst>
                                        </p:cTn>
                                        <p:tgtEl>
                                          <p:spTgt spid="7065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86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8611" name="Text Box 3"/>
          <p:cNvSpPr txBox="1">
            <a:spLocks noChangeArrowheads="1"/>
          </p:cNvSpPr>
          <p:nvPr/>
        </p:nvSpPr>
        <p:spPr bwMode="auto">
          <a:xfrm>
            <a:off x="373063" y="1193800"/>
            <a:ext cx="8440737" cy="4570481"/>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Constructor: Maze</a:t>
            </a:r>
          </a:p>
          <a:p>
            <a:r>
              <a:rPr lang="en-US" dirty="0" smtClean="0">
                <a:solidFill>
                  <a:srgbClr val="0000FF"/>
                </a:solidFill>
                <a:latin typeface="Courier New" charset="0"/>
              </a:rPr>
              <a:t> * Usage: Maze </a:t>
            </a:r>
            <a:r>
              <a:rPr lang="en-US" dirty="0" err="1" smtClean="0">
                <a:solidFill>
                  <a:srgbClr val="0000FF"/>
                </a:solidFill>
                <a:latin typeface="Courier New" charset="0"/>
              </a:rPr>
              <a:t>maze(filename</a:t>
            </a:r>
            <a:r>
              <a:rPr lang="en-US" dirty="0" smtClean="0">
                <a:solidFill>
                  <a:srgbClr val="0000FF"/>
                </a:solidFill>
                <a:latin typeface="Courier New" charset="0"/>
              </a:rPr>
              <a:t>);</a:t>
            </a:r>
          </a:p>
          <a:p>
            <a:r>
              <a:rPr lang="en-US" dirty="0" smtClean="0">
                <a:solidFill>
                  <a:srgbClr val="0000FF"/>
                </a:solidFill>
                <a:latin typeface="Courier New" charset="0"/>
              </a:rPr>
              <a:t> *        Maze </a:t>
            </a:r>
            <a:r>
              <a:rPr lang="en-US" dirty="0" err="1" smtClean="0">
                <a:solidFill>
                  <a:srgbClr val="0000FF"/>
                </a:solidFill>
                <a:latin typeface="Courier New" charset="0"/>
              </a:rPr>
              <a:t>maze(filename</a:t>
            </a:r>
            <a:r>
              <a:rPr lang="en-US" dirty="0" smtClean="0">
                <a:solidFill>
                  <a:srgbClr val="0000FF"/>
                </a:solidFill>
                <a:latin typeface="Courier New" charset="0"/>
              </a:rPr>
              <a:t>, </a:t>
            </a:r>
            <a:r>
              <a:rPr lang="en-US" dirty="0" err="1" smtClean="0">
                <a:solidFill>
                  <a:srgbClr val="0000FF"/>
                </a:solidFill>
                <a:latin typeface="Courier New" charset="0"/>
              </a:rPr>
              <a:t>gw</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Constructs a new maze by reading the specified data file.  If the</a:t>
            </a:r>
          </a:p>
          <a:p>
            <a:r>
              <a:rPr lang="en-US" dirty="0" smtClean="0">
                <a:solidFill>
                  <a:srgbClr val="0000FF"/>
                </a:solidFill>
                <a:latin typeface="Courier New" charset="0"/>
              </a:rPr>
              <a:t> * second argument is supplied, the maze is displayed in the center</a:t>
            </a:r>
          </a:p>
          <a:p>
            <a:r>
              <a:rPr lang="en-US" dirty="0" smtClean="0">
                <a:solidFill>
                  <a:srgbClr val="0000FF"/>
                </a:solidFill>
                <a:latin typeface="Courier New" charset="0"/>
              </a:rPr>
              <a:t> * of the graphics window.</a:t>
            </a:r>
          </a:p>
          <a:p>
            <a:r>
              <a:rPr lang="en-US" dirty="0" smtClean="0">
                <a:solidFill>
                  <a:srgbClr val="0000FF"/>
                </a:solidFill>
                <a:latin typeface="Courier New" charset="0"/>
              </a:rPr>
              <a:t> */</a:t>
            </a:r>
          </a:p>
          <a:p>
            <a:endParaRPr lang="en-US" sz="8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Maze(std::string</a:t>
            </a:r>
            <a:r>
              <a:rPr lang="en-US" dirty="0" smtClean="0">
                <a:solidFill>
                  <a:srgbClr val="000000"/>
                </a:solidFill>
                <a:latin typeface="Courier New" charset="0"/>
              </a:rPr>
              <a:t> filename);</a:t>
            </a:r>
          </a:p>
          <a:p>
            <a:r>
              <a:rPr lang="en-US" dirty="0" smtClean="0">
                <a:solidFill>
                  <a:srgbClr val="000000"/>
                </a:solidFill>
                <a:latin typeface="Courier New" charset="0"/>
              </a:rPr>
              <a:t>   </a:t>
            </a:r>
            <a:r>
              <a:rPr lang="en-US" dirty="0" err="1" smtClean="0">
                <a:solidFill>
                  <a:srgbClr val="000000"/>
                </a:solidFill>
                <a:latin typeface="Courier New" charset="0"/>
              </a:rPr>
              <a:t>Maze(std::string</a:t>
            </a:r>
            <a:r>
              <a:rPr lang="en-US" dirty="0" smtClean="0">
                <a:solidFill>
                  <a:srgbClr val="000000"/>
                </a:solidFill>
                <a:latin typeface="Courier New" charset="0"/>
              </a:rPr>
              <a:t> filename, </a:t>
            </a:r>
            <a:r>
              <a:rPr lang="en-US" dirty="0" err="1" smtClean="0">
                <a:solidFill>
                  <a:srgbClr val="000000"/>
                </a:solidFill>
                <a:latin typeface="Courier New" charset="0"/>
              </a:rPr>
              <a:t>GWindow</a:t>
            </a:r>
            <a:r>
              <a:rPr lang="en-US" dirty="0" smtClean="0">
                <a:solidFill>
                  <a:srgbClr val="000000"/>
                </a:solidFill>
                <a:latin typeface="Courier New" charset="0"/>
              </a:rPr>
              <a:t> &amp; </a:t>
            </a:r>
            <a:r>
              <a:rPr lang="en-US" dirty="0" err="1" smtClean="0">
                <a:solidFill>
                  <a:srgbClr val="000000"/>
                </a:solidFill>
                <a:latin typeface="Courier New" charset="0"/>
              </a:rPr>
              <a:t>gw</a:t>
            </a:r>
            <a:r>
              <a:rPr lang="en-US" dirty="0" smtClean="0">
                <a:solidFill>
                  <a:srgbClr val="000000"/>
                </a:solidFill>
                <a:latin typeface="Courier New" charset="0"/>
              </a:rPr>
              <a:t>);</a:t>
            </a:r>
          </a:p>
          <a:p>
            <a:endParaRPr lang="en-US" sz="10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getStartPosition</a:t>
            </a:r>
            <a:endParaRPr lang="en-US" dirty="0" smtClean="0">
              <a:solidFill>
                <a:srgbClr val="0000FF"/>
              </a:solidFill>
              <a:latin typeface="Courier New" charset="0"/>
            </a:endParaRPr>
          </a:p>
          <a:p>
            <a:r>
              <a:rPr lang="en-US" dirty="0" smtClean="0">
                <a:solidFill>
                  <a:srgbClr val="0000FF"/>
                </a:solidFill>
                <a:latin typeface="Courier New" charset="0"/>
              </a:rPr>
              <a:t> * Usage: Point start = </a:t>
            </a:r>
            <a:r>
              <a:rPr lang="en-US" dirty="0" err="1" smtClean="0">
                <a:solidFill>
                  <a:srgbClr val="0000FF"/>
                </a:solidFill>
                <a:latin typeface="Courier New" charset="0"/>
              </a:rPr>
              <a:t>maze.getStartPosition</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Returns a Point indicating the coordinates of the start square.</a:t>
            </a:r>
          </a:p>
          <a:p>
            <a:r>
              <a:rPr lang="en-US" dirty="0" smtClean="0">
                <a:solidFill>
                  <a:srgbClr val="0000FF"/>
                </a:solidFill>
                <a:latin typeface="Courier New" charset="0"/>
              </a:rPr>
              <a:t> */</a:t>
            </a:r>
          </a:p>
          <a:p>
            <a:endParaRPr lang="en-US" sz="700" dirty="0" smtClean="0">
              <a:solidFill>
                <a:srgbClr val="000000"/>
              </a:solidFill>
              <a:latin typeface="Courier New" charset="0"/>
            </a:endParaRPr>
          </a:p>
          <a:p>
            <a:r>
              <a:rPr lang="en-US" dirty="0" smtClean="0">
                <a:solidFill>
                  <a:srgbClr val="000000"/>
                </a:solidFill>
                <a:latin typeface="Courier New" charset="0"/>
              </a:rPr>
              <a:t>   Point </a:t>
            </a:r>
            <a:r>
              <a:rPr lang="en-US" dirty="0" err="1" smtClean="0">
                <a:solidFill>
                  <a:srgbClr val="000000"/>
                </a:solidFill>
                <a:latin typeface="Courier New" charset="0"/>
              </a:rPr>
              <a:t>getStartPosition</a:t>
            </a:r>
            <a:r>
              <a:rPr lang="en-US" dirty="0" smtClean="0">
                <a:solidFill>
                  <a:srgbClr val="000000"/>
                </a:solidFill>
                <a:latin typeface="Courier New" charset="0"/>
              </a:rPr>
              <a:t>();</a:t>
            </a:r>
          </a:p>
          <a:p>
            <a:endParaRPr lang="en-US" dirty="0" smtClean="0">
              <a:solidFill>
                <a:srgbClr val="0000FF"/>
              </a:solidFill>
              <a:latin typeface="Courier New" charset="0"/>
            </a:endParaRPr>
          </a:p>
        </p:txBody>
      </p:sp>
      <p:grpSp>
        <p:nvGrpSpPr>
          <p:cNvPr id="2" name="Group 4"/>
          <p:cNvGrpSpPr>
            <a:grpSpLocks/>
          </p:cNvGrpSpPr>
          <p:nvPr/>
        </p:nvGrpSpPr>
        <p:grpSpPr bwMode="auto">
          <a:xfrm>
            <a:off x="355600" y="1143000"/>
            <a:ext cx="8494713" cy="5299075"/>
            <a:chOff x="240" y="720"/>
            <a:chExt cx="5280" cy="3338"/>
          </a:xfrm>
        </p:grpSpPr>
        <p:sp>
          <p:nvSpPr>
            <p:cNvPr id="7086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4" name="Text Box 6"/>
            <p:cNvSpPr txBox="1">
              <a:spLocks noChangeArrowheads="1"/>
            </p:cNvSpPr>
            <p:nvPr/>
          </p:nvSpPr>
          <p:spPr bwMode="auto">
            <a:xfrm>
              <a:off x="251" y="752"/>
              <a:ext cx="5261" cy="3306"/>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isOutside</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maze.isOutside(pt</a:t>
              </a:r>
              <a:r>
                <a:rPr lang="en-US" dirty="0" smtClean="0">
                  <a:solidFill>
                    <a:srgbClr val="0000FF"/>
                  </a:solidFill>
                  <a:latin typeface="Courier New" charset="0"/>
                </a:rPr>
                <a:t>)) . . .</a:t>
              </a:r>
            </a:p>
            <a:p>
              <a:r>
                <a:rPr lang="en-US" dirty="0" smtClean="0">
                  <a:solidFill>
                    <a:srgbClr val="0000FF"/>
                  </a:solidFill>
                  <a:latin typeface="Courier New" charset="0"/>
                </a:rPr>
                <a:t> * ------------------------------------</a:t>
              </a:r>
            </a:p>
            <a:p>
              <a:r>
                <a:rPr lang="en-US" dirty="0" smtClean="0">
                  <a:solidFill>
                    <a:srgbClr val="0000FF"/>
                  </a:solidFill>
                  <a:latin typeface="Courier New" charset="0"/>
                </a:rPr>
                <a:t> * Returns true if the specified point is outside the boundary of the maze.</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isOutside(Point</a:t>
              </a:r>
              <a:r>
                <a:rPr lang="en-US" dirty="0" smtClean="0">
                  <a:solidFill>
                    <a:srgbClr val="000000"/>
                  </a:solidFill>
                  <a:latin typeface="Courier New" charset="0"/>
                </a:rPr>
                <a:t> pt);</a:t>
              </a:r>
              <a:endParaRPr lang="en-US" dirty="0" smtClean="0">
                <a:solidFill>
                  <a:srgbClr val="0000FF"/>
                </a:solidFill>
                <a:latin typeface="Courier New" charset="0"/>
              </a:endParaRPr>
            </a:p>
            <a:p>
              <a:endParaRPr lang="en-US" sz="1000"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wallExists</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maze.wallExists(pt</a:t>
              </a:r>
              <a:r>
                <a:rPr lang="en-US" dirty="0" smtClean="0">
                  <a:solidFill>
                    <a:srgbClr val="0000FF"/>
                  </a:solidFill>
                  <a:latin typeface="Courier New" charset="0"/>
                </a:rPr>
                <a:t>, dir)) . . .</a:t>
              </a:r>
            </a:p>
            <a:p>
              <a:r>
                <a:rPr lang="en-US" dirty="0" smtClean="0">
                  <a:solidFill>
                    <a:srgbClr val="0000FF"/>
                  </a:solidFill>
                  <a:latin typeface="Courier New" charset="0"/>
                </a:rPr>
                <a:t> * ------------------------------------------</a:t>
              </a:r>
            </a:p>
            <a:p>
              <a:r>
                <a:rPr lang="en-US" dirty="0" smtClean="0">
                  <a:solidFill>
                    <a:srgbClr val="0000FF"/>
                  </a:solidFill>
                  <a:latin typeface="Courier New" charset="0"/>
                </a:rPr>
                <a:t> * Returns true if there is a wall in direction dir from the square at pt.</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wallExists(Point</a:t>
              </a:r>
              <a:r>
                <a:rPr lang="en-US" dirty="0" smtClean="0">
                  <a:solidFill>
                    <a:srgbClr val="000000"/>
                  </a:solidFill>
                  <a:latin typeface="Courier New" charset="0"/>
                </a:rPr>
                <a:t> pt, Direction dir);</a:t>
              </a:r>
            </a:p>
            <a:p>
              <a:endParaRPr lang="en-US" sz="1000" dirty="0" smtClean="0">
                <a:solidFill>
                  <a:srgbClr val="000000"/>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Method: </a:t>
              </a:r>
              <a:r>
                <a:rPr lang="en-US" dirty="0" err="1" smtClean="0">
                  <a:solidFill>
                    <a:srgbClr val="0000FF"/>
                  </a:solidFill>
                  <a:latin typeface="Courier New" charset="0"/>
                </a:rPr>
                <a:t>markSquare</a:t>
              </a:r>
              <a:endParaRPr lang="en-US" dirty="0" smtClean="0">
                <a:solidFill>
                  <a:srgbClr val="0000FF"/>
                </a:solidFill>
                <a:latin typeface="Courier New" charset="0"/>
              </a:endParaRPr>
            </a:p>
            <a:p>
              <a:r>
                <a:rPr lang="en-US" dirty="0" smtClean="0">
                  <a:solidFill>
                    <a:srgbClr val="0000FF"/>
                  </a:solidFill>
                  <a:latin typeface="Courier New" charset="0"/>
                </a:rPr>
                <a:t> * Usage: </a:t>
              </a:r>
              <a:r>
                <a:rPr lang="en-US" dirty="0" err="1" smtClean="0">
                  <a:solidFill>
                    <a:srgbClr val="0000FF"/>
                  </a:solidFill>
                  <a:latin typeface="Courier New" charset="0"/>
                </a:rPr>
                <a:t>maze.markSquare(pt</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Marks the specified square in the maze.</a:t>
              </a:r>
            </a:p>
            <a:p>
              <a:r>
                <a:rPr lang="en-US" dirty="0" smtClean="0">
                  <a:solidFill>
                    <a:srgbClr val="0000FF"/>
                  </a:solidFill>
                  <a:latin typeface="Courier New" charset="0"/>
                </a:rPr>
                <a:t> */</a:t>
              </a:r>
            </a:p>
            <a:p>
              <a:endParaRPr lang="en-US" sz="700" dirty="0" smtClean="0">
                <a:solidFill>
                  <a:srgbClr val="0000FF"/>
                </a:solidFill>
                <a:latin typeface="Courier New" charset="0"/>
              </a:endParaRPr>
            </a:p>
            <a:p>
              <a:r>
                <a:rPr lang="en-US" dirty="0" smtClean="0">
                  <a:solidFill>
                    <a:srgbClr val="000000"/>
                  </a:solidFill>
                  <a:latin typeface="Courier New" charset="0"/>
                </a:rPr>
                <a:t>   void </a:t>
              </a:r>
              <a:r>
                <a:rPr lang="en-US" dirty="0" err="1" smtClean="0">
                  <a:solidFill>
                    <a:srgbClr val="000000"/>
                  </a:solidFill>
                  <a:latin typeface="Courier New" charset="0"/>
                </a:rPr>
                <a:t>markSquare(Point</a:t>
              </a:r>
              <a:r>
                <a:rPr lang="en-US" dirty="0" smtClean="0">
                  <a:solidFill>
                    <a:srgbClr val="000000"/>
                  </a:solidFill>
                  <a:latin typeface="Courier New" charset="0"/>
                </a:rPr>
                <a:t> pt);</a:t>
              </a:r>
            </a:p>
          </p:txBody>
        </p:sp>
      </p:grpSp>
      <p:sp>
        <p:nvSpPr>
          <p:cNvPr id="7086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7"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smtClean="0">
                <a:solidFill>
                  <a:srgbClr val="FF0000"/>
                </a:solidFill>
                <a:latin typeface="Courier New" charset="0"/>
              </a:rPr>
              <a:t>Maze</a:t>
            </a:r>
            <a:r>
              <a:rPr lang="en-US" sz="4000" dirty="0" smtClean="0">
                <a:solidFill>
                  <a:srgbClr val="FF0000"/>
                </a:solidFill>
              </a:rPr>
              <a:t> Class</a:t>
            </a:r>
            <a:endParaRPr lang="en-US" sz="4000" dirty="0">
              <a:solidFill>
                <a:srgbClr val="FF0000"/>
              </a:solidFill>
            </a:endParaRPr>
          </a:p>
        </p:txBody>
      </p:sp>
      <p:sp>
        <p:nvSpPr>
          <p:cNvPr id="7086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8611"/>
                                        </p:tgtEl>
                                        <p:attrNameLst>
                                          <p:attrName>ppt_x</p:attrName>
                                        </p:attrNameLst>
                                      </p:cBhvr>
                                      <p:tavLst>
                                        <p:tav tm="0">
                                          <p:val>
                                            <p:strVal val="ppt_x"/>
                                          </p:val>
                                        </p:tav>
                                        <p:tav tm="100000">
                                          <p:val>
                                            <p:strVal val="ppt_x"/>
                                          </p:val>
                                        </p:tav>
                                      </p:tavLst>
                                    </p:anim>
                                    <p:anim calcmode="lin" valueType="num">
                                      <p:cBhvr additive="base">
                                        <p:cTn id="7" dur="1000"/>
                                        <p:tgtEl>
                                          <p:spTgt spid="708611"/>
                                        </p:tgtEl>
                                        <p:attrNameLst>
                                          <p:attrName>ppt_y</p:attrName>
                                        </p:attrNameLst>
                                      </p:cBhvr>
                                      <p:tavLst>
                                        <p:tav tm="0">
                                          <p:val>
                                            <p:strVal val="ppt_y"/>
                                          </p:val>
                                        </p:tav>
                                        <p:tav tm="100000">
                                          <p:val>
                                            <p:strVal val="0-ppt_h/2"/>
                                          </p:val>
                                        </p:tav>
                                      </p:tavLst>
                                    </p:anim>
                                    <p:set>
                                      <p:cBhvr>
                                        <p:cTn id="8" dur="1" fill="hold">
                                          <p:stCondLst>
                                            <p:cond delay="999"/>
                                          </p:stCondLst>
                                        </p:cTn>
                                        <p:tgtEl>
                                          <p:spTgt spid="7086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1"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20815</TotalTime>
  <Words>4936</Words>
  <Application>Microsoft Macintosh PowerPoint</Application>
  <PresentationFormat>On-screen Show (4:3)</PresentationFormat>
  <Paragraphs>735</Paragraphs>
  <Slides>28</Slides>
  <Notes>28</Notes>
  <HiddenSlides>0</HiddenSlides>
  <MMClips>0</MMClips>
  <ScaleCrop>false</ScaleCrop>
  <HeadingPairs>
    <vt:vector size="4" baseType="variant">
      <vt:variant>
        <vt:lpstr>Design Template</vt:lpstr>
      </vt:variant>
      <vt:variant>
        <vt:i4>4</vt:i4>
      </vt:variant>
      <vt:variant>
        <vt:lpstr>Slide Titles</vt:lpstr>
      </vt:variant>
      <vt:variant>
        <vt:i4>28</vt:i4>
      </vt:variant>
    </vt:vector>
  </HeadingPairs>
  <TitlesOfParts>
    <vt:vector size="32" baseType="lpstr">
      <vt:lpstr>Blank Presentation</vt:lpstr>
      <vt:lpstr>1_Blank Presentation</vt:lpstr>
      <vt:lpstr>2_Blank Presentation</vt:lpstr>
      <vt:lpstr>3_Blank Presentation</vt:lpstr>
      <vt:lpstr>Backtracking Algorithms</vt:lpstr>
      <vt:lpstr>Solving a Maze</vt:lpstr>
      <vt:lpstr>The Right-Hand Rule</vt:lpstr>
      <vt:lpstr>A Recursive View of Mazes</vt:lpstr>
      <vt:lpstr>A Recursive View of Mazes</vt:lpstr>
      <vt:lpstr>Enumerated Types in C++</vt:lpstr>
      <vt:lpstr>The Maze Class</vt:lpstr>
      <vt:lpstr>The Maze Class</vt:lpstr>
      <vt:lpstr>The Maze Class</vt:lpstr>
      <vt:lpstr>The Maze Class</vt:lpstr>
      <vt:lpstr>The solveMaze Function</vt:lpstr>
      <vt:lpstr>Tracing the solveMaze Function</vt:lpstr>
      <vt:lpstr>Reflections on the Maze Problem</vt:lpstr>
      <vt:lpstr>Consider a Specific Example</vt:lpstr>
      <vt:lpstr>Each Frame Remembers One Choice</vt:lpstr>
      <vt:lpstr>Recursion and Concurrency</vt:lpstr>
      <vt:lpstr>The P = NP Question</vt:lpstr>
      <vt:lpstr>Exercise: Keeping Track of the Path</vt:lpstr>
      <vt:lpstr>Recursion and Games</vt:lpstr>
      <vt:lpstr>Deep Blue Beats Gary Kasparov</vt:lpstr>
      <vt:lpstr>Game Trees</vt:lpstr>
      <vt:lpstr>A Simpler Game</vt:lpstr>
      <vt:lpstr>A Sample Game of Nim</vt:lpstr>
      <vt:lpstr>Good Moves and Bad Positions</vt:lpstr>
      <vt:lpstr>Coding the Nim Strategy</vt:lpstr>
      <vt:lpstr>The Minimax Algorithm</vt:lpstr>
      <vt:lpstr>A Minimax Illustration</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113</cp:revision>
  <dcterms:created xsi:type="dcterms:W3CDTF">2014-07-02T14:39:01Z</dcterms:created>
  <dcterms:modified xsi:type="dcterms:W3CDTF">2014-07-02T14:51:24Z</dcterms:modified>
</cp:coreProperties>
</file>